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5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8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8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1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ata12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4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ata17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ata19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ata21.xml" ContentType="application/vnd.openxmlformats-officedocument.drawingml.diagramData+xml"/>
  <Override PartName="/ppt/diagrams/layout120.xml" ContentType="application/vnd.openxmlformats-officedocument.drawingml.diagramLayout+xml"/>
  <Override PartName="/ppt/diagrams/quickStyle120.xml" ContentType="application/vnd.openxmlformats-officedocument.drawingml.diagramStyle+xml"/>
  <Override PartName="/ppt/diagrams/colors12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7" r:id="rId2"/>
    <p:sldId id="257" r:id="rId3"/>
    <p:sldId id="535" r:id="rId4"/>
    <p:sldId id="537" r:id="rId5"/>
    <p:sldId id="538" r:id="rId6"/>
    <p:sldId id="539" r:id="rId7"/>
    <p:sldId id="540" r:id="rId8"/>
    <p:sldId id="541" r:id="rId9"/>
    <p:sldId id="542" r:id="rId10"/>
    <p:sldId id="545" r:id="rId11"/>
    <p:sldId id="544" r:id="rId12"/>
    <p:sldId id="547" r:id="rId13"/>
    <p:sldId id="549" r:id="rId14"/>
    <p:sldId id="550" r:id="rId15"/>
    <p:sldId id="258" r:id="rId16"/>
    <p:sldId id="265" r:id="rId17"/>
    <p:sldId id="555" r:id="rId18"/>
    <p:sldId id="548" r:id="rId19"/>
    <p:sldId id="551" r:id="rId20"/>
    <p:sldId id="557" r:id="rId21"/>
    <p:sldId id="556" r:id="rId22"/>
    <p:sldId id="559" r:id="rId23"/>
    <p:sldId id="566" r:id="rId24"/>
    <p:sldId id="561" r:id="rId25"/>
    <p:sldId id="560" r:id="rId26"/>
    <p:sldId id="562" r:id="rId27"/>
    <p:sldId id="563" r:id="rId28"/>
    <p:sldId id="564" r:id="rId29"/>
    <p:sldId id="571" r:id="rId30"/>
    <p:sldId id="572" r:id="rId31"/>
    <p:sldId id="568" r:id="rId32"/>
    <p:sldId id="569" r:id="rId33"/>
    <p:sldId id="570" r:id="rId34"/>
    <p:sldId id="573" r:id="rId35"/>
    <p:sldId id="574" r:id="rId36"/>
    <p:sldId id="576" r:id="rId37"/>
    <p:sldId id="575" r:id="rId38"/>
    <p:sldId id="577" r:id="rId39"/>
    <p:sldId id="578" r:id="rId40"/>
    <p:sldId id="579" r:id="rId41"/>
    <p:sldId id="580" r:id="rId42"/>
    <p:sldId id="581" r:id="rId43"/>
    <p:sldId id="582" r:id="rId44"/>
    <p:sldId id="684" r:id="rId45"/>
    <p:sldId id="584" r:id="rId46"/>
    <p:sldId id="583" r:id="rId47"/>
    <p:sldId id="585" r:id="rId48"/>
    <p:sldId id="589" r:id="rId49"/>
    <p:sldId id="586" r:id="rId50"/>
    <p:sldId id="587" r:id="rId51"/>
    <p:sldId id="588" r:id="rId52"/>
    <p:sldId id="590" r:id="rId53"/>
    <p:sldId id="591" r:id="rId54"/>
    <p:sldId id="592" r:id="rId55"/>
    <p:sldId id="593" r:id="rId56"/>
    <p:sldId id="565" r:id="rId57"/>
    <p:sldId id="594" r:id="rId58"/>
    <p:sldId id="628" r:id="rId59"/>
    <p:sldId id="629" r:id="rId60"/>
    <p:sldId id="595" r:id="rId61"/>
    <p:sldId id="596" r:id="rId62"/>
    <p:sldId id="597" r:id="rId63"/>
    <p:sldId id="599" r:id="rId64"/>
    <p:sldId id="600" r:id="rId65"/>
    <p:sldId id="601" r:id="rId66"/>
    <p:sldId id="603" r:id="rId67"/>
    <p:sldId id="682" r:id="rId68"/>
    <p:sldId id="683" r:id="rId69"/>
    <p:sldId id="633" r:id="rId70"/>
    <p:sldId id="26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</p14:sldIdLst>
        </p14:section>
        <p14:section name="I.1. What is reinforcement learning?" id="{28084FC7-E050-4D42-BEE4-C858A01816D6}">
          <p14:sldIdLst>
            <p14:sldId id="535"/>
            <p14:sldId id="537"/>
            <p14:sldId id="538"/>
          </p14:sldIdLst>
        </p14:section>
        <p14:section name="I.2. Formatting of a RL problem" id="{508F6D85-4253-4889-9BC8-0F05C07A9943}">
          <p14:sldIdLst>
            <p14:sldId id="539"/>
            <p14:sldId id="540"/>
            <p14:sldId id="541"/>
            <p14:sldId id="542"/>
            <p14:sldId id="545"/>
            <p14:sldId id="544"/>
            <p14:sldId id="547"/>
          </p14:sldIdLst>
        </p14:section>
        <p14:section name="II.1. A first toy problem" id="{C8E2D8A9-DF7D-46E4-B9D0-7EB9D62A4FD9}">
          <p14:sldIdLst>
            <p14:sldId id="549"/>
            <p14:sldId id="550"/>
            <p14:sldId id="258"/>
            <p14:sldId id="265"/>
            <p14:sldId id="555"/>
          </p14:sldIdLst>
        </p14:section>
        <p14:section name="II.2. Reusing the RL formalism" id="{0F4420F3-7F0F-4E33-B568-3B5988E01DF3}">
          <p14:sldIdLst>
            <p14:sldId id="548"/>
            <p14:sldId id="551"/>
            <p14:sldId id="557"/>
            <p14:sldId id="556"/>
          </p14:sldIdLst>
        </p14:section>
        <p14:section name="II.3. Exploration vs. Exploitation" id="{F970BD3E-CFA1-4240-A103-94ABF228AF5E}">
          <p14:sldIdLst>
            <p14:sldId id="559"/>
            <p14:sldId id="566"/>
            <p14:sldId id="561"/>
            <p14:sldId id="560"/>
            <p14:sldId id="562"/>
            <p14:sldId id="563"/>
            <p14:sldId id="564"/>
          </p14:sldIdLst>
        </p14:section>
        <p14:section name="II.4. Reusing the RL formalism (P2)" id="{5044F09A-ACE4-4C35-9114-26E60BCDD68D}">
          <p14:sldIdLst>
            <p14:sldId id="571"/>
            <p14:sldId id="572"/>
            <p14:sldId id="568"/>
            <p14:sldId id="569"/>
            <p14:sldId id="570"/>
          </p14:sldIdLst>
        </p14:section>
        <p14:section name="III.1. Three reference strategies" id="{517558A0-AC07-47F2-9D5C-772BEB0D6712}">
          <p14:sldIdLst>
            <p14:sldId id="573"/>
            <p14:sldId id="574"/>
            <p14:sldId id="576"/>
            <p14:sldId id="575"/>
            <p14:sldId id="577"/>
            <p14:sldId id="578"/>
          </p14:sldIdLst>
        </p14:section>
        <p14:section name="III.2. Performance of reference strategies" id="{168B7CC9-9E61-4FDB-8358-BF4096053C87}">
          <p14:sldIdLst>
            <p14:sldId id="579"/>
            <p14:sldId id="580"/>
            <p14:sldId id="581"/>
            <p14:sldId id="582"/>
            <p14:sldId id="684"/>
            <p14:sldId id="584"/>
          </p14:sldIdLst>
        </p14:section>
        <p14:section name="III.3. Exploring and exploiting" id="{DA475A04-2436-4FEF-BFB2-2CFB07DEB6C8}">
          <p14:sldIdLst>
            <p14:sldId id="583"/>
            <p14:sldId id="585"/>
            <p14:sldId id="589"/>
            <p14:sldId id="586"/>
            <p14:sldId id="587"/>
            <p14:sldId id="588"/>
            <p14:sldId id="590"/>
            <p14:sldId id="591"/>
            <p14:sldId id="592"/>
            <p14:sldId id="593"/>
          </p14:sldIdLst>
        </p14:section>
        <p14:section name="III.4. On regret and cost of knowledge" id="{C10F816B-D5E3-44C0-BAEE-E5F158A21FB5}">
          <p14:sldIdLst>
            <p14:sldId id="565"/>
            <p14:sldId id="594"/>
          </p14:sldIdLst>
        </p14:section>
        <p14:section name="III.5. More advanced strategies" id="{7E29148D-96CA-4E53-AF41-022CF13D76D4}">
          <p14:sldIdLst>
            <p14:sldId id="628"/>
            <p14:sldId id="629"/>
            <p14:sldId id="595"/>
            <p14:sldId id="596"/>
            <p14:sldId id="597"/>
            <p14:sldId id="599"/>
            <p14:sldId id="600"/>
            <p14:sldId id="601"/>
            <p14:sldId id="603"/>
          </p14:sldIdLst>
        </p14:section>
        <p14:section name="IV. an open question for the end" id="{051E8A9B-4AC1-4263-ADA2-162F997E8D09}">
          <p14:sldIdLst>
            <p14:sldId id="682"/>
            <p14:sldId id="683"/>
          </p14:sldIdLst>
        </p14:section>
        <p14:section name="Conclusion" id="{F32771D1-00C9-468B-921F-57B3DD4A3A9C}">
          <p14:sldIdLst>
            <p14:sldId id="633"/>
          </p14:sldIdLst>
        </p14:section>
        <p14:section name="References and watchlist" id="{217B8593-1CA5-408D-B198-A5E6ACAB594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23D07214-20D8-440E-AA45-305323EC047E}"/>
    <pc:docChg chg="mod modSld modMainMaster">
      <pc:chgData name="Matthieu De Mari" userId="dfb708c9-d8dc-439f-9a3b-c772bf4a311c" providerId="ADAL" clId="{23D07214-20D8-440E-AA45-305323EC047E}" dt="2023-02-26T10:52:17.764" v="8" actId="20577"/>
      <pc:docMkLst>
        <pc:docMk/>
      </pc:docMkLst>
      <pc:sldChg chg="modSp mod">
        <pc:chgData name="Matthieu De Mari" userId="dfb708c9-d8dc-439f-9a3b-c772bf4a311c" providerId="ADAL" clId="{23D07214-20D8-440E-AA45-305323EC047E}" dt="2023-02-26T10:52:17.764" v="8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23D07214-20D8-440E-AA45-305323EC047E}" dt="2023-02-26T10:52:17.764" v="8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23D07214-20D8-440E-AA45-305323EC047E}" dt="2023-02-26T10:52:15.852" v="6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23D07214-20D8-440E-AA45-305323EC047E}" dt="2023-02-26T10:52:15.852" v="6" actId="20577"/>
          <ac:spMkLst>
            <pc:docMk/>
            <pc:sldMk cId="1040156172" sldId="377"/>
            <ac:spMk id="2" creationId="{080CEB46-CC16-4D19-8C2C-AEE9471D8168}"/>
          </ac:spMkLst>
        </pc:spChg>
        <pc:spChg chg="mod">
          <ac:chgData name="Matthieu De Mari" userId="dfb708c9-d8dc-439f-9a3b-c772bf4a311c" providerId="ADAL" clId="{23D07214-20D8-440E-AA45-305323EC047E}" dt="2023-02-26T10:52:03.792" v="4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23D07214-20D8-440E-AA45-305323EC047E}" dt="2023-02-26T10:52:01.452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23D07214-20D8-440E-AA45-305323EC047E}" dt="2023-02-26T10:52:01.452" v="0" actId="33475"/>
          <ac:spMkLst>
            <pc:docMk/>
            <pc:sldMasterMk cId="2168708284" sldId="2147483648"/>
            <ac:spMk id="9" creationId="{89A5AB80-992C-E386-3905-E6FCEB1FBC8F}"/>
          </ac:spMkLst>
        </pc:spChg>
        <pc:spChg chg="add">
          <ac:chgData name="Matthieu De Mari" userId="dfb708c9-d8dc-439f-9a3b-c772bf4a311c" providerId="ADAL" clId="{23D07214-20D8-440E-AA45-305323EC047E}" dt="2023-02-26T10:52:01.452" v="0" actId="33475"/>
          <ac:spMkLst>
            <pc:docMk/>
            <pc:sldMasterMk cId="2168708284" sldId="2147483648"/>
            <ac:spMk id="10" creationId="{63F2C542-A40E-ED30-0792-B6D9C0535F1B}"/>
          </ac:spMkLst>
        </pc:spChg>
      </pc:sldMaster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1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1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/>
      <dgm:t>
        <a:bodyPr/>
        <a:lstStyle/>
        <a:p>
          <a:r>
            <a:rPr lang="en-US" dirty="0"/>
            <a:t>State</a:t>
          </a:r>
          <a:endParaRPr lang="en-GB" dirty="0"/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/>
      <dgm:t>
        <a:bodyPr/>
        <a:lstStyle/>
        <a:p>
          <a:r>
            <a:rPr lang="en-US" dirty="0"/>
            <a:t>Take action based on state</a:t>
          </a:r>
          <a:endParaRPr lang="en-GB" dirty="0"/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/>
      <dgm:t>
        <a:bodyPr/>
        <a:lstStyle/>
        <a:p>
          <a:r>
            <a:rPr lang="en-US" dirty="0"/>
            <a:t>Reward is given for taking action in said state</a:t>
          </a:r>
          <a:endParaRPr lang="en-GB" dirty="0"/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/>
      <dgm:t>
        <a:bodyPr/>
        <a:lstStyle/>
        <a:p>
          <a:r>
            <a:rPr lang="en-US" dirty="0"/>
            <a:t>Environment changes and a new state is produced</a:t>
          </a:r>
          <a:endParaRPr lang="en-GB" dirty="0"/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72BE027-8ABA-4E81-AAC1-54A5611F2BA5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A9C670-5F7F-48DE-B072-8AF9BE932D47}">
      <dgm:prSet phldrT="[Text]"/>
      <dgm:spPr/>
      <dgm:t>
        <a:bodyPr/>
        <a:lstStyle/>
        <a:p>
          <a:r>
            <a:rPr lang="en-US" dirty="0"/>
            <a:t> Exploration</a:t>
          </a:r>
          <a:endParaRPr lang="en-GB" dirty="0"/>
        </a:p>
      </dgm:t>
    </dgm:pt>
    <dgm:pt modelId="{B58FA5B7-2DA9-429E-A498-362593FF1B74}" type="parTrans" cxnId="{DE068B0B-454A-44D7-BAAB-4C9D22CFA12F}">
      <dgm:prSet/>
      <dgm:spPr/>
      <dgm:t>
        <a:bodyPr/>
        <a:lstStyle/>
        <a:p>
          <a:endParaRPr lang="en-GB"/>
        </a:p>
      </dgm:t>
    </dgm:pt>
    <dgm:pt modelId="{AB335AFD-75FA-4840-A904-0219E9BE5D77}" type="sibTrans" cxnId="{DE068B0B-454A-44D7-BAAB-4C9D22CFA12F}">
      <dgm:prSet/>
      <dgm:spPr/>
      <dgm:t>
        <a:bodyPr/>
        <a:lstStyle/>
        <a:p>
          <a:endParaRPr lang="en-GB"/>
        </a:p>
      </dgm:t>
    </dgm:pt>
    <dgm:pt modelId="{D05622E1-643E-47AB-97C0-3241E65B6E98}">
      <dgm:prSet phldrT="[Text]"/>
      <dgm:spPr/>
      <dgm:t>
        <a:bodyPr/>
        <a:lstStyle/>
        <a:p>
          <a:r>
            <a:rPr lang="en-US" dirty="0"/>
            <a:t>       Exploitation</a:t>
          </a:r>
          <a:endParaRPr lang="en-GB" dirty="0"/>
        </a:p>
      </dgm:t>
    </dgm:pt>
    <dgm:pt modelId="{1BF2390E-AAF3-4EA2-91AE-81E91E932D5D}" type="parTrans" cxnId="{E161C522-5F52-44D0-A9F2-925697530BC9}">
      <dgm:prSet/>
      <dgm:spPr/>
      <dgm:t>
        <a:bodyPr/>
        <a:lstStyle/>
        <a:p>
          <a:endParaRPr lang="en-GB"/>
        </a:p>
      </dgm:t>
    </dgm:pt>
    <dgm:pt modelId="{2B68A76C-FEA8-4341-85CD-81FBCEF4A6B1}" type="sibTrans" cxnId="{E161C522-5F52-44D0-A9F2-925697530BC9}">
      <dgm:prSet/>
      <dgm:spPr/>
      <dgm:t>
        <a:bodyPr/>
        <a:lstStyle/>
        <a:p>
          <a:endParaRPr lang="en-GB"/>
        </a:p>
      </dgm:t>
    </dgm:pt>
    <dgm:pt modelId="{1AEB3F45-9835-4FE6-88DC-691F3CBDF7EF}" type="pres">
      <dgm:prSet presAssocID="{272BE027-8ABA-4E81-AAC1-54A5611F2BA5}" presName="compositeShape" presStyleCnt="0">
        <dgm:presLayoutVars>
          <dgm:chMax val="2"/>
          <dgm:dir/>
          <dgm:resizeHandles val="exact"/>
        </dgm:presLayoutVars>
      </dgm:prSet>
      <dgm:spPr/>
    </dgm:pt>
    <dgm:pt modelId="{3471FD0F-0517-44D0-AD69-E453ACC46B49}" type="pres">
      <dgm:prSet presAssocID="{272BE027-8ABA-4E81-AAC1-54A5611F2BA5}" presName="ribbon" presStyleLbl="node1" presStyleIdx="0" presStyleCnt="1" custLinFactNeighborX="10283" custLinFactNeighborY="46869"/>
      <dgm:spPr/>
    </dgm:pt>
    <dgm:pt modelId="{BC68B00E-B816-474A-8CA3-2E7B106C7255}" type="pres">
      <dgm:prSet presAssocID="{272BE027-8ABA-4E81-AAC1-54A5611F2BA5}" presName="leftArrowText" presStyleLbl="node1" presStyleIdx="0" presStyleCnt="1" custScaleX="118732">
        <dgm:presLayoutVars>
          <dgm:chMax val="0"/>
          <dgm:bulletEnabled val="1"/>
        </dgm:presLayoutVars>
      </dgm:prSet>
      <dgm:spPr/>
    </dgm:pt>
    <dgm:pt modelId="{C2BB335C-EE8C-4907-B5D4-2A5BF5931BFA}" type="pres">
      <dgm:prSet presAssocID="{272BE027-8ABA-4E81-AAC1-54A5611F2BA5}" presName="rightArrowText" presStyleLbl="node1" presStyleIdx="0" presStyleCnt="1" custScaleX="130546">
        <dgm:presLayoutVars>
          <dgm:chMax val="0"/>
          <dgm:bulletEnabled val="1"/>
        </dgm:presLayoutVars>
      </dgm:prSet>
      <dgm:spPr/>
    </dgm:pt>
  </dgm:ptLst>
  <dgm:cxnLst>
    <dgm:cxn modelId="{69F98F0A-3CB7-4302-94F8-F878A2F2DB17}" type="presOf" srcId="{D05622E1-643E-47AB-97C0-3241E65B6E98}" destId="{C2BB335C-EE8C-4907-B5D4-2A5BF5931BFA}" srcOrd="0" destOrd="0" presId="urn:microsoft.com/office/officeart/2005/8/layout/arrow6"/>
    <dgm:cxn modelId="{DE068B0B-454A-44D7-BAAB-4C9D22CFA12F}" srcId="{272BE027-8ABA-4E81-AAC1-54A5611F2BA5}" destId="{F2A9C670-5F7F-48DE-B072-8AF9BE932D47}" srcOrd="0" destOrd="0" parTransId="{B58FA5B7-2DA9-429E-A498-362593FF1B74}" sibTransId="{AB335AFD-75FA-4840-A904-0219E9BE5D77}"/>
    <dgm:cxn modelId="{E161C522-5F52-44D0-A9F2-925697530BC9}" srcId="{272BE027-8ABA-4E81-AAC1-54A5611F2BA5}" destId="{D05622E1-643E-47AB-97C0-3241E65B6E98}" srcOrd="1" destOrd="0" parTransId="{1BF2390E-AAF3-4EA2-91AE-81E91E932D5D}" sibTransId="{2B68A76C-FEA8-4341-85CD-81FBCEF4A6B1}"/>
    <dgm:cxn modelId="{60734B3E-1F53-4AA0-8206-EFF0B91944CD}" type="presOf" srcId="{272BE027-8ABA-4E81-AAC1-54A5611F2BA5}" destId="{1AEB3F45-9835-4FE6-88DC-691F3CBDF7EF}" srcOrd="0" destOrd="0" presId="urn:microsoft.com/office/officeart/2005/8/layout/arrow6"/>
    <dgm:cxn modelId="{D31732B6-FB27-4CAC-B7E8-9682FBA3DEC3}" type="presOf" srcId="{F2A9C670-5F7F-48DE-B072-8AF9BE932D47}" destId="{BC68B00E-B816-474A-8CA3-2E7B106C7255}" srcOrd="0" destOrd="0" presId="urn:microsoft.com/office/officeart/2005/8/layout/arrow6"/>
    <dgm:cxn modelId="{0A797BE1-F462-4D2C-936E-DCD955BD34C7}" type="presParOf" srcId="{1AEB3F45-9835-4FE6-88DC-691F3CBDF7EF}" destId="{3471FD0F-0517-44D0-AD69-E453ACC46B49}" srcOrd="0" destOrd="0" presId="urn:microsoft.com/office/officeart/2005/8/layout/arrow6"/>
    <dgm:cxn modelId="{F93F325D-1E57-4308-8800-605D5E4F7AB8}" type="presParOf" srcId="{1AEB3F45-9835-4FE6-88DC-691F3CBDF7EF}" destId="{BC68B00E-B816-474A-8CA3-2E7B106C7255}" srcOrd="1" destOrd="0" presId="urn:microsoft.com/office/officeart/2005/8/layout/arrow6"/>
    <dgm:cxn modelId="{3B7CA47B-D99B-4C32-B311-E265ECC3C09D}" type="presParOf" srcId="{1AEB3F45-9835-4FE6-88DC-691F3CBDF7EF}" destId="{C2BB335C-EE8C-4907-B5D4-2A5BF5931BF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3175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72BE027-8ABA-4E81-AAC1-54A5611F2BA5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A9C670-5F7F-48DE-B072-8AF9BE932D47}">
      <dgm:prSet phldrT="[Text]" custT="1"/>
      <dgm:spPr/>
      <dgm:t>
        <a:bodyPr/>
        <a:lstStyle/>
        <a:p>
          <a:r>
            <a:rPr lang="en-US" sz="2000" dirty="0"/>
            <a:t>Exploration</a:t>
          </a:r>
          <a:endParaRPr lang="en-GB" sz="2000" dirty="0"/>
        </a:p>
      </dgm:t>
    </dgm:pt>
    <dgm:pt modelId="{B58FA5B7-2DA9-429E-A498-362593FF1B74}" type="parTrans" cxnId="{DE068B0B-454A-44D7-BAAB-4C9D22CFA12F}">
      <dgm:prSet/>
      <dgm:spPr/>
      <dgm:t>
        <a:bodyPr/>
        <a:lstStyle/>
        <a:p>
          <a:endParaRPr lang="en-GB"/>
        </a:p>
      </dgm:t>
    </dgm:pt>
    <dgm:pt modelId="{AB335AFD-75FA-4840-A904-0219E9BE5D77}" type="sibTrans" cxnId="{DE068B0B-454A-44D7-BAAB-4C9D22CFA12F}">
      <dgm:prSet/>
      <dgm:spPr/>
      <dgm:t>
        <a:bodyPr/>
        <a:lstStyle/>
        <a:p>
          <a:endParaRPr lang="en-GB"/>
        </a:p>
      </dgm:t>
    </dgm:pt>
    <dgm:pt modelId="{D05622E1-643E-47AB-97C0-3241E65B6E98}">
      <dgm:prSet phldrT="[Text]" custT="1"/>
      <dgm:spPr/>
      <dgm:t>
        <a:bodyPr/>
        <a:lstStyle/>
        <a:p>
          <a:r>
            <a:rPr lang="en-US" sz="2000" dirty="0"/>
            <a:t>Exploitation</a:t>
          </a:r>
          <a:endParaRPr lang="en-GB" sz="2000" dirty="0"/>
        </a:p>
      </dgm:t>
    </dgm:pt>
    <dgm:pt modelId="{1BF2390E-AAF3-4EA2-91AE-81E91E932D5D}" type="parTrans" cxnId="{E161C522-5F52-44D0-A9F2-925697530BC9}">
      <dgm:prSet/>
      <dgm:spPr/>
      <dgm:t>
        <a:bodyPr/>
        <a:lstStyle/>
        <a:p>
          <a:endParaRPr lang="en-GB"/>
        </a:p>
      </dgm:t>
    </dgm:pt>
    <dgm:pt modelId="{2B68A76C-FEA8-4341-85CD-81FBCEF4A6B1}" type="sibTrans" cxnId="{E161C522-5F52-44D0-A9F2-925697530BC9}">
      <dgm:prSet/>
      <dgm:spPr/>
      <dgm:t>
        <a:bodyPr/>
        <a:lstStyle/>
        <a:p>
          <a:endParaRPr lang="en-GB"/>
        </a:p>
      </dgm:t>
    </dgm:pt>
    <dgm:pt modelId="{1AEB3F45-9835-4FE6-88DC-691F3CBDF7EF}" type="pres">
      <dgm:prSet presAssocID="{272BE027-8ABA-4E81-AAC1-54A5611F2BA5}" presName="compositeShape" presStyleCnt="0">
        <dgm:presLayoutVars>
          <dgm:chMax val="2"/>
          <dgm:dir/>
          <dgm:resizeHandles val="exact"/>
        </dgm:presLayoutVars>
      </dgm:prSet>
      <dgm:spPr/>
    </dgm:pt>
    <dgm:pt modelId="{3471FD0F-0517-44D0-AD69-E453ACC46B49}" type="pres">
      <dgm:prSet presAssocID="{272BE027-8ABA-4E81-AAC1-54A5611F2BA5}" presName="ribbon" presStyleLbl="node1" presStyleIdx="0" presStyleCnt="1" custLinFactX="-64499" custLinFactY="13791" custLinFactNeighborX="-100000" custLinFactNeighborY="100000"/>
      <dgm:spPr/>
    </dgm:pt>
    <dgm:pt modelId="{BC68B00E-B816-474A-8CA3-2E7B106C7255}" type="pres">
      <dgm:prSet presAssocID="{272BE027-8ABA-4E81-AAC1-54A5611F2BA5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C2BB335C-EE8C-4907-B5D4-2A5BF5931BFA}" type="pres">
      <dgm:prSet presAssocID="{272BE027-8ABA-4E81-AAC1-54A5611F2BA5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9F98F0A-3CB7-4302-94F8-F878A2F2DB17}" type="presOf" srcId="{D05622E1-643E-47AB-97C0-3241E65B6E98}" destId="{C2BB335C-EE8C-4907-B5D4-2A5BF5931BFA}" srcOrd="0" destOrd="0" presId="urn:microsoft.com/office/officeart/2005/8/layout/arrow6"/>
    <dgm:cxn modelId="{DE068B0B-454A-44D7-BAAB-4C9D22CFA12F}" srcId="{272BE027-8ABA-4E81-AAC1-54A5611F2BA5}" destId="{F2A9C670-5F7F-48DE-B072-8AF9BE932D47}" srcOrd="0" destOrd="0" parTransId="{B58FA5B7-2DA9-429E-A498-362593FF1B74}" sibTransId="{AB335AFD-75FA-4840-A904-0219E9BE5D77}"/>
    <dgm:cxn modelId="{E161C522-5F52-44D0-A9F2-925697530BC9}" srcId="{272BE027-8ABA-4E81-AAC1-54A5611F2BA5}" destId="{D05622E1-643E-47AB-97C0-3241E65B6E98}" srcOrd="1" destOrd="0" parTransId="{1BF2390E-AAF3-4EA2-91AE-81E91E932D5D}" sibTransId="{2B68A76C-FEA8-4341-85CD-81FBCEF4A6B1}"/>
    <dgm:cxn modelId="{60734B3E-1F53-4AA0-8206-EFF0B91944CD}" type="presOf" srcId="{272BE027-8ABA-4E81-AAC1-54A5611F2BA5}" destId="{1AEB3F45-9835-4FE6-88DC-691F3CBDF7EF}" srcOrd="0" destOrd="0" presId="urn:microsoft.com/office/officeart/2005/8/layout/arrow6"/>
    <dgm:cxn modelId="{D31732B6-FB27-4CAC-B7E8-9682FBA3DEC3}" type="presOf" srcId="{F2A9C670-5F7F-48DE-B072-8AF9BE932D47}" destId="{BC68B00E-B816-474A-8CA3-2E7B106C7255}" srcOrd="0" destOrd="0" presId="urn:microsoft.com/office/officeart/2005/8/layout/arrow6"/>
    <dgm:cxn modelId="{0A797BE1-F462-4D2C-936E-DCD955BD34C7}" type="presParOf" srcId="{1AEB3F45-9835-4FE6-88DC-691F3CBDF7EF}" destId="{3471FD0F-0517-44D0-AD69-E453ACC46B49}" srcOrd="0" destOrd="0" presId="urn:microsoft.com/office/officeart/2005/8/layout/arrow6"/>
    <dgm:cxn modelId="{F93F325D-1E57-4308-8800-605D5E4F7AB8}" type="presParOf" srcId="{1AEB3F45-9835-4FE6-88DC-691F3CBDF7EF}" destId="{BC68B00E-B816-474A-8CA3-2E7B106C7255}" srcOrd="1" destOrd="0" presId="urn:microsoft.com/office/officeart/2005/8/layout/arrow6"/>
    <dgm:cxn modelId="{3B7CA47B-D99B-4C32-B311-E265ECC3C09D}" type="presParOf" srcId="{1AEB3F45-9835-4FE6-88DC-691F3CBDF7EF}" destId="{C2BB335C-EE8C-4907-B5D4-2A5BF5931BF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/>
      <dgm:t>
        <a:bodyPr/>
        <a:lstStyle/>
        <a:p>
          <a:r>
            <a:rPr lang="en-US" dirty="0"/>
            <a:t>State</a:t>
          </a:r>
          <a:endParaRPr lang="en-GB" dirty="0"/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/>
      <dgm:t>
        <a:bodyPr/>
        <a:lstStyle/>
        <a:p>
          <a:r>
            <a:rPr lang="en-US" dirty="0"/>
            <a:t>Take action based on state</a:t>
          </a:r>
          <a:endParaRPr lang="en-GB" dirty="0"/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/>
      <dgm:t>
        <a:bodyPr/>
        <a:lstStyle/>
        <a:p>
          <a:r>
            <a:rPr lang="en-US" dirty="0"/>
            <a:t>Reward is given for taking action in </a:t>
          </a:r>
          <a:r>
            <a:rPr lang="en-US"/>
            <a:t>said state</a:t>
          </a:r>
          <a:endParaRPr lang="en-GB"/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/>
      <dgm:t>
        <a:bodyPr/>
        <a:lstStyle/>
        <a:p>
          <a:r>
            <a:rPr lang="en-US" dirty="0"/>
            <a:t>Environment changes and a new state is produced</a:t>
          </a:r>
          <a:endParaRPr lang="en-GB" dirty="0"/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3175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3175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State</a:t>
          </a:r>
          <a:endParaRPr lang="en-GB" sz="25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Take action based on state</a:t>
          </a:r>
          <a:endParaRPr lang="en-GB" sz="25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Reward is given for taking action in said state</a:t>
          </a:r>
          <a:endParaRPr lang="en-GB" sz="25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Environment changes and a new state is produced</a:t>
          </a:r>
          <a:endParaRPr lang="en-GB" sz="2500" kern="1200" dirty="0"/>
        </a:p>
      </dsp:txBody>
      <dsp:txXfrm>
        <a:off x="160687" y="1634426"/>
        <a:ext cx="2644395" cy="12543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1FD0F-0517-44D0-AD69-E453ACC46B49}">
      <dsp:nvSpPr>
        <dsp:cNvPr id="0" name=""/>
        <dsp:cNvSpPr/>
      </dsp:nvSpPr>
      <dsp:spPr>
        <a:xfrm>
          <a:off x="0" y="0"/>
          <a:ext cx="4907669" cy="1963068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B00E-B816-474A-8CA3-2E7B106C7255}">
      <dsp:nvSpPr>
        <dsp:cNvPr id="0" name=""/>
        <dsp:cNvSpPr/>
      </dsp:nvSpPr>
      <dsp:spPr>
        <a:xfrm>
          <a:off x="714486" y="343536"/>
          <a:ext cx="1619531" cy="9619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Exploration</a:t>
          </a:r>
          <a:endParaRPr lang="en-GB" sz="2000" kern="1200" dirty="0"/>
        </a:p>
      </dsp:txBody>
      <dsp:txXfrm>
        <a:off x="714486" y="343536"/>
        <a:ext cx="1619531" cy="961903"/>
      </dsp:txXfrm>
    </dsp:sp>
    <dsp:sp modelId="{C2BB335C-EE8C-4907-B5D4-2A5BF5931BFA}">
      <dsp:nvSpPr>
        <dsp:cNvPr id="0" name=""/>
        <dsp:cNvSpPr/>
      </dsp:nvSpPr>
      <dsp:spPr>
        <a:xfrm>
          <a:off x="2579401" y="657627"/>
          <a:ext cx="1913991" cy="9619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Exploitation</a:t>
          </a:r>
          <a:endParaRPr lang="en-GB" sz="2000" kern="1200" dirty="0"/>
        </a:p>
      </dsp:txBody>
      <dsp:txXfrm>
        <a:off x="2579401" y="657627"/>
        <a:ext cx="1913991" cy="9619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State</a:t>
          </a:r>
          <a:endParaRPr lang="en-GB" sz="25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Take action based on state</a:t>
          </a:r>
          <a:endParaRPr lang="en-GB" sz="25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Reward is given for taking action in </a:t>
          </a:r>
          <a:r>
            <a:rPr lang="en-US" sz="2500" kern="1200"/>
            <a:t>said state</a:t>
          </a:r>
          <a:endParaRPr lang="en-GB" sz="2500" kern="120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Environment changes and a new state is produced</a:t>
          </a:r>
          <a:endParaRPr lang="en-GB" sz="2500" kern="1200" dirty="0"/>
        </a:p>
      </dsp:txBody>
      <dsp:txXfrm>
        <a:off x="160687" y="1634426"/>
        <a:ext cx="2644395" cy="1254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1FD0F-0517-44D0-AD69-E453ACC46B49}">
      <dsp:nvSpPr>
        <dsp:cNvPr id="0" name=""/>
        <dsp:cNvSpPr/>
      </dsp:nvSpPr>
      <dsp:spPr>
        <a:xfrm>
          <a:off x="421121" y="0"/>
          <a:ext cx="3767692" cy="1507077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B00E-B816-474A-8CA3-2E7B106C7255}">
      <dsp:nvSpPr>
        <dsp:cNvPr id="0" name=""/>
        <dsp:cNvSpPr/>
      </dsp:nvSpPr>
      <dsp:spPr>
        <a:xfrm>
          <a:off x="546232" y="263738"/>
          <a:ext cx="1476240" cy="7384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232" rIns="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Exploration</a:t>
          </a:r>
          <a:endParaRPr lang="en-GB" sz="2200" kern="1200" dirty="0"/>
        </a:p>
      </dsp:txBody>
      <dsp:txXfrm>
        <a:off x="546232" y="263738"/>
        <a:ext cx="1476240" cy="738467"/>
      </dsp:txXfrm>
    </dsp:sp>
    <dsp:sp modelId="{C2BB335C-EE8C-4907-B5D4-2A5BF5931BFA}">
      <dsp:nvSpPr>
        <dsp:cNvPr id="0" name=""/>
        <dsp:cNvSpPr/>
      </dsp:nvSpPr>
      <dsp:spPr>
        <a:xfrm>
          <a:off x="1869985" y="504870"/>
          <a:ext cx="1918243" cy="7384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      Exploitation</a:t>
          </a:r>
          <a:endParaRPr lang="en-GB" sz="2100" kern="1200" dirty="0"/>
        </a:p>
      </dsp:txBody>
      <dsp:txXfrm>
        <a:off x="1869985" y="504870"/>
        <a:ext cx="1918243" cy="7384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2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135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52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807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89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5AB80-992C-E386-3905-E6FCEB1FBC8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2C542-A40E-ED30-0792-B6D9C0535F1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0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0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0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0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9.xml"/><Relationship Id="rId7" Type="http://schemas.microsoft.com/office/2007/relationships/diagramDrawing" Target="../diagrams/drawing7.xml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0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0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9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90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90.xml"/><Relationship Id="rId4" Type="http://schemas.openxmlformats.org/officeDocument/2006/relationships/diagramData" Target="../diagrams/data13.xml"/><Relationship Id="rId9" Type="http://schemas.openxmlformats.org/officeDocument/2006/relationships/diagramData" Target="../diagrams/data1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5.xml"/><Relationship Id="rId9" Type="http://schemas.openxmlformats.org/officeDocument/2006/relationships/diagramData" Target="../diagrams/data19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20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20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20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2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W11-S1 Introduction to</a:t>
            </a:r>
            <a:br>
              <a:rPr lang="en-US" dirty="0"/>
            </a:br>
            <a:r>
              <a:rPr lang="en-US" dirty="0"/>
              <a:t>Reinforcement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rgbClr val="00B050"/>
                    </a:solidFill>
                  </a:rPr>
                  <a:t> return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“loss” function given to the AI.</a:t>
                </a:r>
              </a:p>
              <a:p>
                <a:pPr marL="0" indent="0">
                  <a:buNone/>
                </a:pPr>
                <a:r>
                  <a:rPr lang="en-US" dirty="0"/>
                  <a:t>The objective of the AI is then to find the best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/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/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45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rgbClr val="00B050"/>
                    </a:solidFill>
                  </a:rPr>
                  <a:t> return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“loss” function given to the AI.</a:t>
                </a:r>
              </a:p>
              <a:p>
                <a:pPr marL="0" indent="0">
                  <a:buNone/>
                </a:pPr>
                <a:r>
                  <a:rPr lang="en-US" dirty="0"/>
                  <a:t>The objective of the AI is then to find the best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that is, the policy, which maximizes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 i.e. the gains that can be expected in the future, if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taken in present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70578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70578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729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533866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hypothesis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RL framework relies on the 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hypothesis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states that </a:t>
                </a:r>
                <a:r>
                  <a:rPr lang="en-US" i="1" dirty="0"/>
                  <a:t>“Any goal can be formalized as the outcome of maximizing a cumulative reward (or gain)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i="1" dirty="0"/>
                  <a:t> of some sort”.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5338665" cy="5032375"/>
              </a:xfrm>
              <a:blipFill>
                <a:blip r:embed="rId2"/>
                <a:stretch>
                  <a:fillRect l="-228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004410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004410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413A681-507F-4FA2-9FEB-145099E5F2A8}"/>
              </a:ext>
            </a:extLst>
          </p:cNvPr>
          <p:cNvGrpSpPr/>
          <p:nvPr/>
        </p:nvGrpSpPr>
        <p:grpSpPr>
          <a:xfrm>
            <a:off x="7753946" y="4899416"/>
            <a:ext cx="2780109" cy="1390054"/>
            <a:chOff x="1657945" y="3131684"/>
            <a:chExt cx="2780109" cy="139005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09E02A-045A-4D84-9C47-3E36D72317A0}"/>
                </a:ext>
              </a:extLst>
            </p:cNvPr>
            <p:cNvSpPr/>
            <p:nvPr/>
          </p:nvSpPr>
          <p:spPr>
            <a:xfrm>
              <a:off x="1657945" y="3131684"/>
              <a:ext cx="2780109" cy="1390054"/>
            </a:xfrm>
            <a:prstGeom prst="round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4">
                  <a:extLst>
                    <a:ext uri="{FF2B5EF4-FFF2-40B4-BE49-F238E27FC236}">
                      <a16:creationId xmlns:a16="http://schemas.microsoft.com/office/drawing/2014/main" id="{12A371AC-ED03-43B2-9F32-1623FD4F2F81}"/>
                    </a:ext>
                  </a:extLst>
                </p:cNvPr>
                <p:cNvSpPr txBox="1"/>
                <p:nvPr/>
              </p:nvSpPr>
              <p:spPr>
                <a:xfrm>
                  <a:off x="1725802" y="3199541"/>
                  <a:ext cx="2644395" cy="125434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2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200" kern="1200" dirty="0"/>
                    <a:t>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d>
                        <m:dPr>
                          <m:ctrlP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200" kern="1200" dirty="0"/>
                    <a:t> is given for taking action in said state</a:t>
                  </a:r>
                  <a:endParaRPr lang="en-GB" sz="2200" kern="1200" dirty="0"/>
                </a:p>
              </p:txBody>
            </p:sp>
          </mc:Choice>
          <mc:Fallback xmlns="">
            <p:sp>
              <p:nvSpPr>
                <p:cNvPr id="11" name="Rectangle: Rounded Corners 4">
                  <a:extLst>
                    <a:ext uri="{FF2B5EF4-FFF2-40B4-BE49-F238E27FC236}">
                      <a16:creationId xmlns:a16="http://schemas.microsoft.com/office/drawing/2014/main" id="{12A371AC-ED03-43B2-9F32-1623FD4F2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5802" y="3199541"/>
                  <a:ext cx="2644395" cy="1254340"/>
                </a:xfrm>
                <a:prstGeom prst="rect">
                  <a:avLst/>
                </a:prstGeom>
                <a:blipFill>
                  <a:blip r:embed="rId12"/>
                  <a:stretch>
                    <a:fillRect r="-20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598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10CC65-3775-434C-A483-0EFCD665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toy problem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E80155-9B2A-4B7A-9C2F-70C57C00E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Random Candy Machines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02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8F160-0BB1-465E-B9B9-D065E549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Machines are </a:t>
            </a:r>
            <a:r>
              <a:rPr lang="en-US" b="1" dirty="0"/>
              <a:t>deterministic</a:t>
            </a:r>
            <a:endParaRPr lang="en-GB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E8669-9EAA-47A7-9964-542AFCF8492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standard candy machine often work as follows.</a:t>
            </a:r>
          </a:p>
          <a:p>
            <a:r>
              <a:rPr lang="en-US" dirty="0"/>
              <a:t>You put one coin in the machine and obtain a candy as a result.</a:t>
            </a:r>
          </a:p>
          <a:p>
            <a:r>
              <a:rPr lang="en-US" dirty="0"/>
              <a:t>Its behavior is </a:t>
            </a:r>
            <a:r>
              <a:rPr lang="en-US" b="1" dirty="0"/>
              <a:t>deterministic</a:t>
            </a:r>
            <a:r>
              <a:rPr lang="en-US" dirty="0"/>
              <a:t>, i.e. it is 100% predictable: it will ALWAYS return a candy, whenever you put a coin in the machine.</a:t>
            </a:r>
          </a:p>
          <a:p>
            <a:endParaRPr lang="en-GB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B60278-CE92-4D76-B56D-9B0EEE72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91" y="1902659"/>
            <a:ext cx="5432603" cy="30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11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8FF7-B1EE-4817-9702-37F4D6D5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machines were </a:t>
            </a:r>
            <a:r>
              <a:rPr lang="en-US" b="1" dirty="0"/>
              <a:t>random</a:t>
            </a:r>
            <a:r>
              <a:rPr lang="en-US" dirty="0"/>
              <a:t>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C8451-8559-4875-AE30-33EA8376AA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674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us now consider a world where candy machines are </a:t>
                </a:r>
                <a:r>
                  <a:rPr lang="en-US" b="1" dirty="0"/>
                  <a:t>random machines </a:t>
                </a:r>
                <a:r>
                  <a:rPr lang="en-US" dirty="0"/>
                  <a:t>instead.</a:t>
                </a:r>
              </a:p>
              <a:p>
                <a:r>
                  <a:rPr lang="en-US" dirty="0"/>
                  <a:t>When you put a coin in, it might give you two candies… Or no candies at all.</a:t>
                </a:r>
              </a:p>
              <a:p>
                <a:r>
                  <a:rPr lang="en-US" dirty="0"/>
                  <a:t>Depending on a probability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80%</m:t>
                    </m:r>
                  </m:oMath>
                </a14:m>
                <a:r>
                  <a:rPr lang="en-US" dirty="0"/>
                  <a:t>, you will receive</a:t>
                </a:r>
              </a:p>
              <a:p>
                <a:pPr lvl="1"/>
                <a:r>
                  <a:rPr lang="en-US" dirty="0"/>
                  <a:t>two candies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80% </m:t>
                    </m:r>
                  </m:oMath>
                </a14:m>
                <a:r>
                  <a:rPr lang="en-US" dirty="0"/>
                  <a:t>of the time,</a:t>
                </a:r>
              </a:p>
              <a:p>
                <a:pPr lvl="1"/>
                <a:r>
                  <a:rPr lang="en-US" dirty="0"/>
                  <a:t>and no candies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20%</m:t>
                    </m:r>
                  </m:oMath>
                </a14:m>
                <a:r>
                  <a:rPr lang="en-US" dirty="0"/>
                  <a:t> of the time.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C8451-8559-4875-AE30-33EA8376A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67406"/>
              </a:xfrm>
              <a:blipFill>
                <a:blip r:embed="rId2"/>
                <a:stretch>
                  <a:fillRect l="-2471" t="-200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7C97974-F485-4109-89C0-995998644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2" y="1902663"/>
            <a:ext cx="5421549" cy="305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2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D4A9-C13E-4627-85E5-DE7D84FD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problem?</a:t>
            </a:r>
            <a:endParaRPr lang="en-GB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BB2C9-9067-488E-9DC3-503362E22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1" y="1521123"/>
            <a:ext cx="10582918" cy="52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7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D4A9-C13E-4627-85E5-DE7D84FD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problem?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7D38-7F88-47B8-9474-1D39BF2D4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us consider the following problem.</a:t>
                </a:r>
              </a:p>
              <a:p>
                <a:r>
                  <a:rPr lang="en-US" dirty="0"/>
                  <a:t>You have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𝟏𝟎𝟎𝟎𝟎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coins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You are facing </a:t>
                </a:r>
                <a:r>
                  <a:rPr lang="en-US" b="1" dirty="0"/>
                  <a:t>5 machines</a:t>
                </a:r>
                <a:r>
                  <a:rPr lang="en-US" dirty="0"/>
                  <a:t>: machines #1 is a </a:t>
                </a:r>
                <a:r>
                  <a:rPr lang="en-US" b="1" dirty="0"/>
                  <a:t>deterministic</a:t>
                </a:r>
                <a:r>
                  <a:rPr lang="en-US" dirty="0"/>
                  <a:t> machine, machines #2-5 are </a:t>
                </a:r>
                <a:r>
                  <a:rPr lang="en-US" b="1" dirty="0"/>
                  <a:t>random</a:t>
                </a:r>
                <a:r>
                  <a:rPr lang="en-US" dirty="0"/>
                  <a:t> machines.</a:t>
                </a:r>
              </a:p>
              <a:p>
                <a:r>
                  <a:rPr lang="en-US" dirty="0"/>
                  <a:t>Each </a:t>
                </a:r>
                <a:r>
                  <a:rPr lang="en-US" b="1" dirty="0"/>
                  <a:t>random</a:t>
                </a:r>
                <a:r>
                  <a:rPr lang="en-US" dirty="0"/>
                  <a:t> machine #2-5 has its own </a:t>
                </a:r>
                <a:r>
                  <a:rPr lang="en-US" b="1" dirty="0"/>
                  <a:t>winning</a:t>
                </a:r>
                <a:r>
                  <a:rPr lang="en-US" dirty="0"/>
                  <a:t> </a:t>
                </a:r>
                <a:r>
                  <a:rPr lang="en-US" b="1" dirty="0"/>
                  <a:t>probability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 and these will not change over time.</a:t>
                </a:r>
              </a:p>
              <a:p>
                <a:r>
                  <a:rPr lang="en-US" b="1" dirty="0"/>
                  <a:t>You do NOT know </a:t>
                </a:r>
                <a:r>
                  <a:rPr lang="en-US" dirty="0"/>
                  <a:t>what the 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 are, but you can use some of your coins to test the machines, and estimate the hidden 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b="1" dirty="0"/>
                  <a:t>Big question: </a:t>
                </a:r>
                <a:r>
                  <a:rPr lang="en-US" dirty="0"/>
                  <a:t>what should be your </a:t>
                </a:r>
                <a:r>
                  <a:rPr lang="en-US" b="1" dirty="0"/>
                  <a:t>strategy</a:t>
                </a:r>
                <a:r>
                  <a:rPr lang="en-US" dirty="0"/>
                  <a:t> to </a:t>
                </a:r>
                <a:r>
                  <a:rPr lang="en-US" b="1" dirty="0"/>
                  <a:t>maximize</a:t>
                </a:r>
                <a:r>
                  <a:rPr lang="en-US" dirty="0"/>
                  <a:t> the number of candies you obtain with your 10000 coins?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7D38-7F88-47B8-9474-1D39BF2D4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BB2C9-9067-488E-9DC3-503362E22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75" y="239400"/>
            <a:ext cx="4359110" cy="215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us denote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/>
                  <a:t>, the </a:t>
                </a:r>
                <a:r>
                  <a:rPr lang="en-GB" b="1" dirty="0"/>
                  <a:t>index of the coin to be played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set of </a:t>
                </a:r>
                <a:r>
                  <a:rPr lang="en-GB" b="1" dirty="0">
                    <a:solidFill>
                      <a:srgbClr val="7030A0"/>
                    </a:solidFill>
                  </a:rPr>
                  <a:t>actions</a:t>
                </a:r>
                <a:r>
                  <a:rPr lang="en-GB" b="1" dirty="0"/>
                  <a:t> </a:t>
                </a:r>
                <a:r>
                  <a:rPr lang="en-GB" dirty="0"/>
                  <a:t>is simply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We could define our </a:t>
                </a:r>
                <a:r>
                  <a:rPr lang="en-GB" b="1" dirty="0">
                    <a:solidFill>
                      <a:srgbClr val="0070C0"/>
                    </a:solidFill>
                  </a:rPr>
                  <a:t>state</a:t>
                </a:r>
                <a:r>
                  <a:rPr lang="en-GB" dirty="0"/>
                  <a:t>,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as our </a:t>
                </a:r>
                <a:r>
                  <a:rPr lang="en-GB" b="1" dirty="0"/>
                  <a:t>current estimates of the expectations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of each machine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Ultimately, we get the feeling that the best strategy will follow this type of scheme…</a:t>
            </a:r>
          </a:p>
          <a:p>
            <a:r>
              <a:rPr lang="en-US" dirty="0"/>
              <a:t>We will probably </a:t>
            </a:r>
            <a:r>
              <a:rPr lang="en-US" b="1" dirty="0"/>
              <a:t>try our machines</a:t>
            </a:r>
            <a:r>
              <a:rPr lang="en-US" dirty="0"/>
              <a:t> </a:t>
            </a:r>
            <a:r>
              <a:rPr lang="en-US" b="1" dirty="0"/>
              <a:t>to guess/estimate which one is the best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A5904-0FF4-400A-8172-1AFC98CF4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247C33-8912-4D1D-8E3C-4C0EEC611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3C36D5-C5ED-4B76-A1BA-16A42E87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91BC0D-1758-4D89-8BFF-07F6497C5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3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Reinforcement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key ideas behind </a:t>
            </a:r>
            <a:r>
              <a:rPr lang="en-US" b="1" dirty="0"/>
              <a:t>reinforcement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and its </a:t>
            </a:r>
            <a:r>
              <a:rPr lang="en-US" b="1" dirty="0"/>
              <a:t>framework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exploration</a:t>
            </a:r>
            <a:r>
              <a:rPr lang="en-US" dirty="0"/>
              <a:t> </a:t>
            </a:r>
            <a:r>
              <a:rPr lang="en-US" b="1" dirty="0"/>
              <a:t>vs</a:t>
            </a:r>
            <a:r>
              <a:rPr lang="en-US" dirty="0"/>
              <a:t>. </a:t>
            </a:r>
            <a:r>
              <a:rPr lang="en-US" b="1" dirty="0"/>
              <a:t>exploitation</a:t>
            </a:r>
            <a:r>
              <a:rPr lang="en-US" dirty="0"/>
              <a:t> </a:t>
            </a:r>
            <a:r>
              <a:rPr lang="en-US" b="1" dirty="0"/>
              <a:t>tradeoff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train</a:t>
            </a:r>
            <a:r>
              <a:rPr lang="en-US" dirty="0"/>
              <a:t> an </a:t>
            </a:r>
            <a:r>
              <a:rPr lang="en-US" b="1" dirty="0"/>
              <a:t>RL</a:t>
            </a:r>
            <a:r>
              <a:rPr lang="en-US" dirty="0"/>
              <a:t> </a:t>
            </a:r>
            <a:r>
              <a:rPr lang="en-US" b="1" dirty="0"/>
              <a:t>agent</a:t>
            </a:r>
            <a:r>
              <a:rPr lang="en-US" dirty="0"/>
              <a:t> by exploring, then progressively exploiting?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some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strategies</a:t>
            </a:r>
            <a:r>
              <a:rPr lang="en-US" dirty="0"/>
              <a:t> in </a:t>
            </a:r>
            <a:r>
              <a:rPr lang="en-US" b="1" dirty="0"/>
              <a:t>multi-arm</a:t>
            </a:r>
            <a:r>
              <a:rPr lang="en-US" dirty="0"/>
              <a:t> </a:t>
            </a:r>
            <a:r>
              <a:rPr lang="en-US" b="1" dirty="0"/>
              <a:t>bandit</a:t>
            </a:r>
            <a:r>
              <a:rPr lang="en-US" dirty="0"/>
              <a:t> </a:t>
            </a:r>
            <a:r>
              <a:rPr lang="en-US" b="1" dirty="0"/>
              <a:t>problems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Q</a:t>
            </a:r>
            <a:r>
              <a:rPr lang="en-US" dirty="0"/>
              <a:t> and </a:t>
            </a:r>
            <a:r>
              <a:rPr lang="en-US" b="1" dirty="0"/>
              <a:t>V functions </a:t>
            </a:r>
            <a:r>
              <a:rPr lang="en-US" dirty="0"/>
              <a:t>for a RL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Q-learning</a:t>
            </a:r>
            <a:r>
              <a:rPr lang="en-US" dirty="0"/>
              <a:t> and how can it be implemented in RL problems?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Ultimately, we get the feeling that the best strategy will follow this type of scheme…</a:t>
            </a:r>
          </a:p>
          <a:p>
            <a:r>
              <a:rPr lang="en-US" dirty="0"/>
              <a:t>We will probably </a:t>
            </a:r>
            <a:r>
              <a:rPr lang="en-US" b="1" dirty="0"/>
              <a:t>try our machines</a:t>
            </a:r>
            <a:r>
              <a:rPr lang="en-US" dirty="0"/>
              <a:t> </a:t>
            </a:r>
            <a:r>
              <a:rPr lang="en-US" b="1" dirty="0"/>
              <a:t>to guess/estimate which one is the best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A5904-0FF4-400A-8172-1AFC98CF4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247C33-8912-4D1D-8E3C-4C0EEC611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3C36D5-C5ED-4B76-A1BA-16A42E870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91BC0D-1758-4D89-8BFF-07F6497C5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C23FE2-4B74-442C-8F6B-6AA469B47AC7}"/>
                  </a:ext>
                </a:extLst>
              </p:cNvPr>
              <p:cNvSpPr txBox="1"/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C23FE2-4B74-442C-8F6B-6AA469B4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B145E-DFC0-4C55-8391-1C1D6C543803}"/>
                  </a:ext>
                </a:extLst>
              </p:cNvPr>
              <p:cNvSpPr txBox="1"/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B145E-DFC0-4C55-8391-1C1D6C54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FC74-36ED-44EC-9663-ED6C5DE9E374}"/>
                  </a:ext>
                </a:extLst>
              </p:cNvPr>
              <p:cNvSpPr txBox="1"/>
              <p:nvPr/>
            </p:nvSpPr>
            <p:spPr>
              <a:xfrm>
                <a:off x="8847006" y="5853723"/>
                <a:ext cx="1162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FC74-36ED-44EC-9663-ED6C5DE9E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06" y="5853723"/>
                <a:ext cx="11627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46F602-B39E-4848-AFAE-A7739AD02696}"/>
                  </a:ext>
                </a:extLst>
              </p:cNvPr>
              <p:cNvSpPr txBox="1"/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46F602-B39E-4848-AFAE-A7739AD02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C7D1A1-194F-4FF2-8CEC-FF0ADA9D2798}"/>
                  </a:ext>
                </a:extLst>
              </p:cNvPr>
              <p:cNvSpPr txBox="1"/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C7D1A1-194F-4FF2-8CEC-FF0ADA9D2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11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Ultimately, we get the feeling that the best strategy will follow this type of scheme…</a:t>
            </a:r>
          </a:p>
          <a:p>
            <a:r>
              <a:rPr lang="en-US" dirty="0"/>
              <a:t>We will probably </a:t>
            </a:r>
            <a:r>
              <a:rPr lang="en-US" b="1" dirty="0"/>
              <a:t>try our machines</a:t>
            </a:r>
            <a:r>
              <a:rPr lang="en-US" dirty="0"/>
              <a:t> </a:t>
            </a:r>
            <a:r>
              <a:rPr lang="en-US" b="1" dirty="0"/>
              <a:t>to guess/estimate which one is the best</a:t>
            </a:r>
            <a:r>
              <a:rPr lang="en-US" dirty="0"/>
              <a:t>.</a:t>
            </a:r>
          </a:p>
          <a:p>
            <a:r>
              <a:rPr lang="en-US" dirty="0"/>
              <a:t>And eventually, we will </a:t>
            </a:r>
            <a:r>
              <a:rPr lang="en-US" b="1" dirty="0"/>
              <a:t>use all our coins on that “best” machine</a:t>
            </a:r>
            <a:r>
              <a:rPr lang="en-US" dirty="0"/>
              <a:t>, to maximize our number of candies.</a:t>
            </a:r>
          </a:p>
          <a:p>
            <a:endParaRPr lang="en-GB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8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</a:t>
            </a:r>
            <a:r>
              <a:rPr lang="en-US" b="1" dirty="0"/>
              <a:t>and</a:t>
            </a:r>
            <a:r>
              <a:rPr lang="en-US" b="1" dirty="0">
                <a:solidFill>
                  <a:srgbClr val="00B050"/>
                </a:solidFill>
              </a:rPr>
              <a:t> exploitation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phase during which, you try out things to acquire knowledge about the problem is called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AB9205-474C-4D82-8DE7-5FEBB7AEC7A2}"/>
                  </a:ext>
                </a:extLst>
              </p:cNvPr>
              <p:cNvSpPr txBox="1"/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AB9205-474C-4D82-8DE7-5FEBB7AEC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457E88-3621-4564-B81C-0441B8CDCF3E}"/>
                  </a:ext>
                </a:extLst>
              </p:cNvPr>
              <p:cNvSpPr txBox="1"/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457E88-3621-4564-B81C-0441B8CDC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9DDA5A-2887-4C5E-9A69-6F6F3264FB3F}"/>
                  </a:ext>
                </a:extLst>
              </p:cNvPr>
              <p:cNvSpPr txBox="1"/>
              <p:nvPr/>
            </p:nvSpPr>
            <p:spPr>
              <a:xfrm>
                <a:off x="8847007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9DDA5A-2887-4C5E-9A69-6F6F3264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07" y="5853723"/>
                <a:ext cx="1048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94C48-5567-4B86-A0C3-C650A74407DC}"/>
                  </a:ext>
                </a:extLst>
              </p:cNvPr>
              <p:cNvSpPr txBox="1"/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94C48-5567-4B86-A0C3-C650A7440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9A5EA0-79F8-43D3-8941-A4C1E354B1A7}"/>
                  </a:ext>
                </a:extLst>
              </p:cNvPr>
              <p:cNvSpPr txBox="1"/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9A5EA0-79F8-43D3-8941-A4C1E354B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509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</a:t>
            </a:r>
            <a:r>
              <a:rPr lang="en-US" b="1" dirty="0"/>
              <a:t>and</a:t>
            </a:r>
            <a:r>
              <a:rPr lang="en-US" b="1" dirty="0">
                <a:solidFill>
                  <a:srgbClr val="00B050"/>
                </a:solidFill>
              </a:rPr>
              <a:t> exploitation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phase during which, you try out things to acquire knowledge about the problem is called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second phase, where you rely on your acquired knowledge, and play what you feel is the best move, is called </a:t>
            </a:r>
            <a:r>
              <a:rPr lang="en-US" b="1" dirty="0">
                <a:solidFill>
                  <a:srgbClr val="00B050"/>
                </a:solidFill>
              </a:rPr>
              <a:t>exploitation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2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396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99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8645903" y="5347645"/>
            <a:ext cx="1167654" cy="38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72933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73917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620093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E81B21-293D-413E-839E-823DA004E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7315803" y="5347644"/>
            <a:ext cx="1167654" cy="381687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7B108E-CFCA-4AEF-AA99-EC7665D47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9835804" y="5321997"/>
            <a:ext cx="1167654" cy="381685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83C97F-EF74-47BF-A76F-219E5260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072"/>
          <a:stretch/>
        </p:blipFill>
        <p:spPr>
          <a:xfrm>
            <a:off x="11006282" y="5312300"/>
            <a:ext cx="1167654" cy="3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87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047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  <a:p>
            <a:r>
              <a:rPr lang="en-US" b="1" dirty="0"/>
              <a:t>No enough exploration? </a:t>
            </a:r>
            <a:r>
              <a:rPr lang="en-US" dirty="0"/>
              <a:t>You might end up choosing the wrong machine as the “best” one.</a:t>
            </a:r>
          </a:p>
          <a:p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11014825" y="5324021"/>
            <a:ext cx="934898" cy="334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B8BEF0-93D5-46E1-81AD-D3CD2C5A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5658338"/>
            <a:ext cx="589582" cy="5895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417A41-42CB-4DD9-A76B-5DB32F8AC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89" y="5810738"/>
            <a:ext cx="589582" cy="5895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EA07DC-C5EB-434F-A748-733A6C5C0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89" y="5963138"/>
            <a:ext cx="589582" cy="5895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EB80E7-77D4-47C3-8DAE-11309877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6029329"/>
            <a:ext cx="589582" cy="5895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9655E6-C0DF-4C5E-87DE-94A3453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27" y="5549099"/>
            <a:ext cx="589582" cy="5895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EF6A48-1923-473D-96BF-B4E584D8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08" y="6162785"/>
            <a:ext cx="589582" cy="5895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A1539D-C79C-444E-8A3A-9F21BBC8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73" y="5745204"/>
            <a:ext cx="589582" cy="5895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4ABAC-E367-47C1-9D30-704ABF6F6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48" y="6282033"/>
            <a:ext cx="589582" cy="589582"/>
          </a:xfrm>
          <a:prstGeom prst="rect">
            <a:avLst/>
          </a:prstGeom>
        </p:spPr>
      </p:pic>
      <p:pic>
        <p:nvPicPr>
          <p:cNvPr id="34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BA074F-894E-41CD-83CD-E3CD15B99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7519028" y="5324020"/>
            <a:ext cx="934898" cy="334315"/>
          </a:xfrm>
          <a:prstGeom prst="rect">
            <a:avLst/>
          </a:prstGeom>
        </p:spPr>
      </p:pic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4C7264-CE47-489A-872B-D32793421F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8732709" y="5324019"/>
            <a:ext cx="934898" cy="33431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F7ECB0-5BFA-4AB2-8A3D-673E89796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9916173" y="5328471"/>
            <a:ext cx="934898" cy="3343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9830053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4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047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  <a:p>
            <a:r>
              <a:rPr lang="en-US" b="1" dirty="0"/>
              <a:t>No enough exploration? </a:t>
            </a:r>
            <a:r>
              <a:rPr lang="en-US" dirty="0"/>
              <a:t>You might end up choosing the wrong machine as the “best” one.</a:t>
            </a:r>
          </a:p>
          <a:p>
            <a:endParaRPr lang="en-US" dirty="0"/>
          </a:p>
        </p:txBody>
      </p:sp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ECFB63-F6C5-463E-A453-27DA1017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42" name="Picture 4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2F5C33-50F4-4BC6-AD64-37AF02EF2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11014825" y="5324021"/>
            <a:ext cx="934898" cy="3343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22C251-95BE-428C-B836-A7AE7C6DF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5658338"/>
            <a:ext cx="589582" cy="5895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4ABD23-FD86-4ADF-A213-11A363A79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89" y="5810738"/>
            <a:ext cx="589582" cy="5895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7FBC4D-3DE3-4FEB-90D8-D88E58AFE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89" y="5963138"/>
            <a:ext cx="589582" cy="58958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AB1542-DD0F-4251-9C78-E800734C6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6029329"/>
            <a:ext cx="589582" cy="5895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2FECDB9-6056-4579-88E6-AA70A7D6F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27" y="5549099"/>
            <a:ext cx="589582" cy="5895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8456784-1B6E-4159-8AD0-7D8913177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08" y="6162785"/>
            <a:ext cx="589582" cy="5895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DC1E8F-D15C-4C3C-9E0E-7817247F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73" y="5745204"/>
            <a:ext cx="589582" cy="5895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236F74-5425-48F3-A9C8-A377C8DD9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48" y="6282033"/>
            <a:ext cx="589582" cy="589582"/>
          </a:xfrm>
          <a:prstGeom prst="rect">
            <a:avLst/>
          </a:prstGeom>
        </p:spPr>
      </p:pic>
      <p:pic>
        <p:nvPicPr>
          <p:cNvPr id="51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A6C96D-D5FB-405C-9D2D-4611CB608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7519028" y="5324020"/>
            <a:ext cx="934898" cy="334315"/>
          </a:xfrm>
          <a:prstGeom prst="rect">
            <a:avLst/>
          </a:prstGeom>
        </p:spPr>
      </p:pic>
      <p:pic>
        <p:nvPicPr>
          <p:cNvPr id="52" name="Picture 5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C17227-0CCE-4B58-843F-5524A6D29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8732709" y="5324019"/>
            <a:ext cx="934898" cy="334315"/>
          </a:xfrm>
          <a:prstGeom prst="rect">
            <a:avLst/>
          </a:prstGeom>
        </p:spPr>
      </p:pic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75C49-D781-46C0-B0C9-1B6A3A2C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9916173" y="5328471"/>
            <a:ext cx="934898" cy="33431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180A9E6-D954-480D-83DD-DF886758BB77}"/>
              </a:ext>
            </a:extLst>
          </p:cNvPr>
          <p:cNvSpPr/>
          <p:nvPr/>
        </p:nvSpPr>
        <p:spPr>
          <a:xfrm>
            <a:off x="9830053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4C9D915-548F-424B-95A8-2C8F545693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34382"/>
              </p:ext>
            </p:extLst>
          </p:nvPr>
        </p:nvGraphicFramePr>
        <p:xfrm>
          <a:off x="7964260" y="1321194"/>
          <a:ext cx="4188814" cy="1507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55746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us denote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/>
                  <a:t>, the </a:t>
                </a:r>
                <a:r>
                  <a:rPr lang="en-GB" b="1" dirty="0"/>
                  <a:t>index of the coin to be played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set of </a:t>
                </a:r>
                <a:r>
                  <a:rPr lang="en-GB" b="1" dirty="0">
                    <a:solidFill>
                      <a:srgbClr val="7030A0"/>
                    </a:solidFill>
                  </a:rPr>
                  <a:t>actions</a:t>
                </a:r>
                <a:r>
                  <a:rPr lang="en-GB" b="1" dirty="0"/>
                  <a:t> </a:t>
                </a:r>
                <a:r>
                  <a:rPr lang="en-GB" dirty="0"/>
                  <a:t>is simply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We could define our </a:t>
                </a:r>
                <a:r>
                  <a:rPr lang="en-GB" b="1" dirty="0">
                    <a:solidFill>
                      <a:srgbClr val="0070C0"/>
                    </a:solidFill>
                  </a:rPr>
                  <a:t>state</a:t>
                </a:r>
                <a:r>
                  <a:rPr lang="en-GB" dirty="0"/>
                  <a:t>,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as our </a:t>
                </a:r>
                <a:r>
                  <a:rPr lang="en-GB" b="1" dirty="0"/>
                  <a:t>current estimates of the expectations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of each machine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Learning,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Reinforcement Learning - RL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US" b="1" dirty="0"/>
              <a:t>Reinforcement Learning (</a:t>
            </a:r>
            <a:r>
              <a:rPr lang="en-US" b="1" dirty="0">
                <a:solidFill>
                  <a:srgbClr val="00B050"/>
                </a:solidFill>
              </a:rPr>
              <a:t>RL</a:t>
            </a:r>
            <a:r>
              <a:rPr lang="en-US" b="1" dirty="0"/>
              <a:t>) </a:t>
            </a:r>
            <a:r>
              <a:rPr lang="en-US" dirty="0"/>
              <a:t>is one of the many machine learning paradigms.</a:t>
            </a:r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b="1" dirty="0"/>
              <a:t>Deep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attempts to learn from </a:t>
            </a:r>
            <a:r>
              <a:rPr lang="en-US" b="1" dirty="0"/>
              <a:t>examples</a:t>
            </a:r>
            <a:r>
              <a:rPr lang="en-US" dirty="0"/>
              <a:t> (i.e. datasets), </a:t>
            </a:r>
            <a:r>
              <a:rPr lang="en-US" b="1" dirty="0"/>
              <a:t>RL </a:t>
            </a:r>
            <a:r>
              <a:rPr lang="en-US" dirty="0"/>
              <a:t>attempts to train an AI from </a:t>
            </a:r>
            <a:r>
              <a:rPr lang="en-US" b="1" dirty="0"/>
              <a:t>trial-and-error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There is no dataset, only a feedback on the action taken.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2CC57-5BFE-4BE6-ADF3-4556A5E7D7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paradigm challenges the idea that computers and AIs should be learning from datasets.</a:t>
            </a:r>
          </a:p>
          <a:p>
            <a:r>
              <a:rPr lang="en-US" dirty="0"/>
              <a:t>What if the task at hand cannot be solved easily and no dataset can even be generated?</a:t>
            </a:r>
          </a:p>
          <a:p>
            <a:r>
              <a:rPr lang="en-US" dirty="0"/>
              <a:t>What if the dataset is flawed?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89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In RL, we refer to the AI, as an 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dirty="0"/>
                  <a:t>. At each step,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b="1" dirty="0"/>
                  <a:t>:</a:t>
                </a:r>
              </a:p>
              <a:p>
                <a:r>
                  <a:rPr lang="en-US" dirty="0"/>
                  <a:t>Looks at the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which is eventually measured in terms of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0570B7E2-C3F7-4D96-978A-C03D50E793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10701413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0570B7E2-C3F7-4D96-978A-C03D50E793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10701413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0704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Action and reward: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here, simply consists of </a:t>
                </a:r>
                <a:r>
                  <a:rPr lang="en-US" b="1" dirty="0"/>
                  <a:t>using coin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/>
                  <a:t>, on machine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 is then defined </a:t>
                </a:r>
                <a:r>
                  <a:rPr lang="en-US" b="1" dirty="0"/>
                  <a:t>as the amount of candies obtained with coin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, randomly defined with the hidden winning probability of that machine.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F28A54-176A-4049-9C68-750E92C3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AD40573B-D524-4EB5-8FDF-5678B7D2FC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AD40573B-D524-4EB5-8FDF-5678B7D2FC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7641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State update:</a:t>
                </a:r>
              </a:p>
              <a:p>
                <a:r>
                  <a:rPr lang="en-US" dirty="0"/>
                  <a:t>On each action, update the probability estimates,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mechanism us used to update the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0EA724-3153-4267-9E23-FB43C2215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707A34FC-A55C-4C95-B5B9-F4D6E1B11B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707A34FC-A55C-4C95-B5B9-F4D6E1B11B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7015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Million dollar question:</a:t>
                </a:r>
                <a:r>
                  <a:rPr lang="en-GB" b="1" dirty="0"/>
                  <a:t> </a:t>
                </a:r>
                <a:r>
                  <a:rPr lang="en-GB" dirty="0"/>
                  <a:t>what should then be the optimal policy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/>
                  <a:t>, which maximizes the number of candies we hope to obtain?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10000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𝜋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83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deterministic strategy: </a:t>
                </a:r>
                <a:r>
                  <a:rPr lang="en-GB" dirty="0"/>
                  <a:t>we always play the deterministic machine, and ignore the random ones.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a sense, that is the lowest-risk strategy, but misses the opportunity to play some “good” random machines.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6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naive random strategy: </a:t>
                </a:r>
                <a:r>
                  <a:rPr lang="en-GB" dirty="0"/>
                  <a:t>we randomly decide on the machine to play, with uniform probability (20% for each of the five machine).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=…?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429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policy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can define a 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policy</a:t>
                </a:r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to play action a in state 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325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naive random strategy: </a:t>
                </a:r>
                <a:r>
                  <a:rPr lang="en-GB" dirty="0"/>
                  <a:t>we randomly decide on the machine to play, with uniform probability (20% for each of the five machine).</a:t>
                </a:r>
              </a:p>
              <a:p>
                <a:pPr marL="0" indent="0">
                  <a:buNone/>
                </a:pPr>
                <a:r>
                  <a:rPr lang="en-GB" dirty="0"/>
                  <a:t>Following the stochastic policy definition,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953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deterministic strategy (v2): </a:t>
                </a:r>
                <a:r>
                  <a:rPr lang="en-GB" dirty="0"/>
                  <a:t>we always play the deterministic machine, and ignore the random ones.</a:t>
                </a:r>
              </a:p>
              <a:p>
                <a:r>
                  <a:rPr lang="en-GB" dirty="0"/>
                  <a:t>We can rewrite the deterministic strategy using the stochastic policy definition as well.</a:t>
                </a:r>
              </a:p>
              <a:p>
                <a:r>
                  <a:rPr lang="en-GB" dirty="0"/>
                  <a:t>(Any deterministic policy can be rewritten as a stochastic one).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685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perfect knowledge strategy: </a:t>
                </a:r>
                <a:r>
                  <a:rPr lang="en-GB" dirty="0"/>
                  <a:t>Let us assume we know about the hidden probability.</a:t>
                </a:r>
              </a:p>
              <a:p>
                <a:pPr marL="0" indent="0">
                  <a:buNone/>
                </a:pPr>
                <a:r>
                  <a:rPr lang="en-GB" dirty="0"/>
                  <a:t>In that case, we always play the machine, with the highest expectation in terms and candies.</a:t>
                </a:r>
              </a:p>
              <a:p>
                <a:pPr marL="0" indent="0">
                  <a:buNone/>
                </a:pPr>
                <a:r>
                  <a:rPr lang="en-GB" dirty="0"/>
                  <a:t>Using the stochastic policy formalism,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lim>
                                </m:limLow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(1, 2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p</m:t>
                                    </m:r>
                                  </m:e>
                                  <m:sub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GB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This is the upper bound performance strategy, as we cannot do better than this. It is however “cheating”, as it requires prior knowledge.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5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40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Learning,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sz="2800" dirty="0"/>
              <a:t>A Go AI would need to look at a board and produce the best move as an output.</a:t>
            </a:r>
          </a:p>
          <a:p>
            <a:r>
              <a:rPr lang="en-US" dirty="0"/>
              <a:t>However, G</a:t>
            </a:r>
            <a:r>
              <a:rPr lang="en-US" sz="2800" dirty="0"/>
              <a:t>o is a prime example of a problem for which no dataset (board state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best action) can be generated.</a:t>
            </a:r>
          </a:p>
          <a:p>
            <a:r>
              <a:rPr lang="en-US" sz="2800" dirty="0"/>
              <a:t>This has to do with the fact our understanding of the game of Go is pretty bad.</a:t>
            </a:r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23734-F119-43D1-94A2-178FF2DD8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97" y="1344245"/>
            <a:ext cx="5267480" cy="39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15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Consider the six machines (one deterministic and five random machines) below.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best machine to play is obviously </a:t>
            </a:r>
            <a:r>
              <a:rPr lang="en-US" b="1" dirty="0"/>
              <a:t>machine 3</a:t>
            </a:r>
            <a:r>
              <a:rPr lang="en-US" dirty="0"/>
              <a:t>,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3EB45-E34E-4EDC-97A7-2D2B28986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7" t="36102" r="69487" b="50000"/>
          <a:stretch/>
        </p:blipFill>
        <p:spPr>
          <a:xfrm>
            <a:off x="165759" y="2873005"/>
            <a:ext cx="11860482" cy="26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7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perfect</a:t>
            </a:r>
            <a:r>
              <a:rPr lang="en-US" dirty="0"/>
              <a:t> </a:t>
            </a:r>
            <a:r>
              <a:rPr lang="en-US" b="1" dirty="0"/>
              <a:t>knowledge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 then always plays machine 3.</a:t>
            </a:r>
          </a:p>
          <a:p>
            <a:r>
              <a:rPr lang="en-US" dirty="0"/>
              <a:t>It defines the </a:t>
            </a:r>
            <a:r>
              <a:rPr lang="en-US" b="1" dirty="0"/>
              <a:t>theoretical upper bound</a:t>
            </a:r>
            <a:r>
              <a:rPr lang="en-US" dirty="0"/>
              <a:t> for all strategies, i.e. the maximal number of candies one can hope to obtain.</a:t>
            </a:r>
          </a:p>
          <a:p>
            <a:r>
              <a:rPr lang="en-US" dirty="0"/>
              <a:t>Unfortunately, the perfect knowledge strategy assumes it knows the hidden probabilities.</a:t>
            </a:r>
          </a:p>
          <a:p>
            <a:r>
              <a:rPr lang="en-US" dirty="0"/>
              <a:t>All other strategies will not have access to such knowledge!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CAA2-4814-46BC-AA0A-3602C2BF6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8205" r="69744" b="5641"/>
          <a:stretch/>
        </p:blipFill>
        <p:spPr>
          <a:xfrm>
            <a:off x="7254027" y="47653"/>
            <a:ext cx="4657968" cy="3391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0CB80-EFC1-448B-851A-CE80701FC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589" r="70000" b="30461"/>
          <a:stretch/>
        </p:blipFill>
        <p:spPr>
          <a:xfrm>
            <a:off x="7299569" y="3414485"/>
            <a:ext cx="4657969" cy="34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57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deterministic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 always plays on machine 1.</a:t>
            </a:r>
          </a:p>
          <a:p>
            <a:r>
              <a:rPr lang="en-US" dirty="0"/>
              <a:t>Its performance is very low compared to the perfect knowledge one.</a:t>
            </a:r>
          </a:p>
          <a:p>
            <a:r>
              <a:rPr lang="en-US" dirty="0"/>
              <a:t>It misses on the opportunity of winning more candies by playing some random machines.</a:t>
            </a:r>
          </a:p>
          <a:p>
            <a:r>
              <a:rPr lang="en-US" dirty="0"/>
              <a:t>It defines a </a:t>
            </a:r>
            <a:r>
              <a:rPr lang="en-US" b="1" dirty="0"/>
              <a:t>lower bound </a:t>
            </a:r>
            <a:r>
              <a:rPr lang="en-US" dirty="0"/>
              <a:t>for the performance.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8B8D3-AE01-44D5-B22C-6869BB5F8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0" t="28923" r="69680" b="24718"/>
          <a:stretch/>
        </p:blipFill>
        <p:spPr>
          <a:xfrm>
            <a:off x="7100865" y="0"/>
            <a:ext cx="4733839" cy="3429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563DF9-7626-4DC3-8568-93E3183FA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49" t="25025" r="70064" b="29231"/>
          <a:stretch/>
        </p:blipFill>
        <p:spPr>
          <a:xfrm>
            <a:off x="7197970" y="3429000"/>
            <a:ext cx="4636734" cy="34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00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naive</a:t>
            </a:r>
            <a:r>
              <a:rPr lang="en-US" dirty="0"/>
              <a:t> </a:t>
            </a:r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, plays all machine, roughly the name number of times.</a:t>
            </a:r>
          </a:p>
          <a:p>
            <a:r>
              <a:rPr lang="en-US" dirty="0"/>
              <a:t>Note: it performs slightly better than the deterministic one. But this is due to the fact that the random machines were - on that particular run - initialized with probabilities roughly better than the deterministic one.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45BB7-08C3-4D57-A157-1B8AAB748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0" t="45744" r="70000" b="8923"/>
          <a:stretch/>
        </p:blipFill>
        <p:spPr>
          <a:xfrm>
            <a:off x="7483883" y="172120"/>
            <a:ext cx="4524258" cy="325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592BA0-84EA-4031-A8F7-BCF229A7E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3" t="28513" r="70128" b="25743"/>
          <a:stretch/>
        </p:blipFill>
        <p:spPr>
          <a:xfrm>
            <a:off x="7408984" y="3429000"/>
            <a:ext cx="4587631" cy="33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naive</a:t>
            </a:r>
            <a:r>
              <a:rPr lang="en-US" dirty="0"/>
              <a:t> </a:t>
            </a:r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, plays all machine, roughly the name number of times.</a:t>
            </a:r>
          </a:p>
          <a:p>
            <a:r>
              <a:rPr lang="en-US" b="1" dirty="0"/>
              <a:t>Note: </a:t>
            </a:r>
            <a:r>
              <a:rPr lang="en-US" dirty="0"/>
              <a:t>it performs slightly better than the deterministic one. But this is due to the fact that the random machines were - on that particular run - initialized with probabilities roughly better than the deterministic one.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203DD-89C0-6E29-9EAA-B92F40F61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7" t="36102" r="69487" b="50000"/>
          <a:stretch/>
        </p:blipFill>
        <p:spPr>
          <a:xfrm>
            <a:off x="6019800" y="1289538"/>
            <a:ext cx="5987049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A90A1-BAEC-1612-9B51-7B91A38DA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3" t="28513" r="70128" b="25743"/>
          <a:stretch/>
        </p:blipFill>
        <p:spPr>
          <a:xfrm>
            <a:off x="7408984" y="3429000"/>
            <a:ext cx="4587631" cy="33875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C58DA0-26DD-D72B-4A32-B4480B6F18C9}"/>
              </a:ext>
            </a:extLst>
          </p:cNvPr>
          <p:cNvSpPr/>
          <p:nvPr/>
        </p:nvSpPr>
        <p:spPr>
          <a:xfrm>
            <a:off x="10675815" y="1172308"/>
            <a:ext cx="1398954" cy="166467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961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Overall, our deterministic and random strategies struggle because</a:t>
            </a:r>
          </a:p>
          <a:p>
            <a:r>
              <a:rPr lang="en-US" dirty="0"/>
              <a:t>The deterministic one refuses to explore before exploiting, as it plays it “safe”, using the deterministic machine only.</a:t>
            </a:r>
          </a:p>
          <a:p>
            <a:r>
              <a:rPr lang="en-US" dirty="0"/>
              <a:t>It then misses on the opportunity to play random machines, which might have better performance.</a:t>
            </a:r>
          </a:p>
          <a:p>
            <a:r>
              <a:rPr lang="en-US" dirty="0"/>
              <a:t>The naive random strategy explores all machines, but is unable to exploit any knowledge it might obtain from the exploration.</a:t>
            </a:r>
          </a:p>
          <a:p>
            <a:r>
              <a:rPr lang="en-US" dirty="0"/>
              <a:t>More advanced strategies will have to combine exploration and exploitation in an intelligent manner.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3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a uniform distribution.</a:t>
                </a:r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8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998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has the following stochastic policy.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≤10000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&gt;10000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𝑎𝑛𝑑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347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uniform distribution.</a:t>
                </a:r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36FBEF-ABF3-4AC0-97A8-B598238EF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5" t="30564" r="69872" b="22667"/>
          <a:stretch/>
        </p:blipFill>
        <p:spPr>
          <a:xfrm>
            <a:off x="6361723" y="2008553"/>
            <a:ext cx="5711675" cy="42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660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-first strategy</a:t>
                </a:r>
                <a:r>
                  <a:rPr lang="en-GB" dirty="0"/>
                  <a:t>, explores by using 2000 coins.</a:t>
                </a:r>
              </a:p>
              <a:p>
                <a:pPr marL="0" indent="0">
                  <a:buNone/>
                </a:pPr>
                <a:r>
                  <a:rPr lang="en-GB" dirty="0"/>
                  <a:t>After the exploration phase, it is then able to identify the best machine immediately and play it with the remaining coins.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F1E1EE0-A3BC-4C03-A9D0-EEF4A82A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4410" r="70064" b="29231"/>
          <a:stretch/>
        </p:blipFill>
        <p:spPr>
          <a:xfrm>
            <a:off x="6361723" y="1662722"/>
            <a:ext cx="5778013" cy="42535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3AF5C-586D-4FAC-8E6B-1D009AA88877}"/>
              </a:ext>
            </a:extLst>
          </p:cNvPr>
          <p:cNvCxnSpPr/>
          <p:nvPr/>
        </p:nvCxnSpPr>
        <p:spPr>
          <a:xfrm>
            <a:off x="7026031" y="3759200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BF1F11-0EB0-4007-8781-98948BA59C99}"/>
              </a:ext>
            </a:extLst>
          </p:cNvPr>
          <p:cNvCxnSpPr>
            <a:cxnSpLocks/>
          </p:cNvCxnSpPr>
          <p:nvPr/>
        </p:nvCxnSpPr>
        <p:spPr>
          <a:xfrm>
            <a:off x="8151446" y="2582984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B2503B-FA54-4692-8C09-CE532FC25513}"/>
              </a:ext>
            </a:extLst>
          </p:cNvPr>
          <p:cNvSpPr txBox="1"/>
          <p:nvPr/>
        </p:nvSpPr>
        <p:spPr>
          <a:xfrm>
            <a:off x="6963507" y="3774832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91F66-EF29-4B63-9960-7ADF344AEA2F}"/>
              </a:ext>
            </a:extLst>
          </p:cNvPr>
          <p:cNvSpPr txBox="1"/>
          <p:nvPr/>
        </p:nvSpPr>
        <p:spPr>
          <a:xfrm>
            <a:off x="9250729" y="2624910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0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Learning,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Reinforcement Learning - RL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US" b="1" dirty="0"/>
              <a:t>Reinforcement Learning (</a:t>
            </a:r>
            <a:r>
              <a:rPr lang="en-US" b="1" dirty="0">
                <a:solidFill>
                  <a:srgbClr val="00B050"/>
                </a:solidFill>
              </a:rPr>
              <a:t>RL</a:t>
            </a:r>
            <a:r>
              <a:rPr lang="en-US" b="1" dirty="0"/>
              <a:t>) </a:t>
            </a:r>
            <a:r>
              <a:rPr lang="en-US" dirty="0"/>
              <a:t>is one of the many machine learning paradigms.</a:t>
            </a:r>
          </a:p>
          <a:p>
            <a:pPr marL="0" indent="0">
              <a:buNone/>
            </a:pPr>
            <a:r>
              <a:rPr lang="en-US" dirty="0"/>
              <a:t>Where </a:t>
            </a:r>
            <a:r>
              <a:rPr lang="en-US" b="1" dirty="0"/>
              <a:t>Deep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attempts to learn from </a:t>
            </a:r>
            <a:r>
              <a:rPr lang="en-US" b="1" dirty="0"/>
              <a:t>examples</a:t>
            </a:r>
            <a:r>
              <a:rPr lang="en-US" dirty="0"/>
              <a:t> (i.e. datasets), </a:t>
            </a:r>
            <a:r>
              <a:rPr lang="en-US" b="1" dirty="0"/>
              <a:t>RL</a:t>
            </a:r>
            <a:r>
              <a:rPr lang="en-US" dirty="0"/>
              <a:t> attempts to learn from </a:t>
            </a:r>
            <a:r>
              <a:rPr lang="en-US" b="1" dirty="0"/>
              <a:t>trial-and-error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There is no dataset, only a feedback on the action taken.</a:t>
            </a:r>
          </a:p>
          <a:p>
            <a:pPr marL="0" indent="0">
              <a:buNone/>
            </a:pPr>
            <a:r>
              <a:rPr lang="en-US" dirty="0"/>
              <a:t>In RL, the AI learns by trying certain </a:t>
            </a:r>
            <a:r>
              <a:rPr lang="en-US" b="1" dirty="0">
                <a:solidFill>
                  <a:srgbClr val="7030A0"/>
                </a:solidFill>
              </a:rPr>
              <a:t>actions</a:t>
            </a:r>
            <a:r>
              <a:rPr lang="en-US" dirty="0"/>
              <a:t> in given </a:t>
            </a:r>
            <a:r>
              <a:rPr lang="en-US" b="1" dirty="0">
                <a:solidFill>
                  <a:schemeClr val="accent1"/>
                </a:solidFill>
              </a:rPr>
              <a:t>states</a:t>
            </a:r>
            <a:r>
              <a:rPr lang="en-US" dirty="0"/>
              <a:t> and then receives a </a:t>
            </a:r>
            <a:r>
              <a:rPr lang="en-US" b="1" dirty="0">
                <a:solidFill>
                  <a:schemeClr val="accent2"/>
                </a:solidFill>
              </a:rPr>
              <a:t>feedback</a:t>
            </a:r>
            <a:r>
              <a:rPr lang="en-US" dirty="0"/>
              <a:t>, not always instantaneous, of whether or not the action turned out to be a good or bad decision.</a:t>
            </a:r>
          </a:p>
          <a:p>
            <a:pPr marL="0" indent="0">
              <a:buNone/>
            </a:pPr>
            <a:r>
              <a:rPr lang="en-GB" dirty="0"/>
              <a:t>The AI then learns, on-the-fly, from trying out combination of (</a:t>
            </a:r>
            <a:r>
              <a:rPr lang="en-US" b="1" dirty="0">
                <a:solidFill>
                  <a:schemeClr val="accent1"/>
                </a:solidFill>
              </a:rPr>
              <a:t>states</a:t>
            </a:r>
            <a:r>
              <a:rPr lang="en-US" dirty="0"/>
              <a:t>,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actions</a:t>
            </a:r>
            <a:r>
              <a:rPr lang="en-US" dirty="0"/>
              <a:t>,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feedback</a:t>
            </a:r>
            <a:r>
              <a:rPr lang="en-GB" dirty="0"/>
              <a:t>) for a given problem.</a:t>
            </a:r>
          </a:p>
        </p:txBody>
      </p:sp>
    </p:spTree>
    <p:extLst>
      <p:ext uri="{BB962C8B-B14F-4D97-AF65-F5344CB8AC3E}">
        <p14:creationId xmlns:p14="http://schemas.microsoft.com/office/powerpoint/2010/main" val="645198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-first strategy</a:t>
                </a:r>
                <a:r>
                  <a:rPr lang="en-GB" dirty="0"/>
                  <a:t>, explores by using 2000 coins.</a:t>
                </a:r>
              </a:p>
              <a:p>
                <a:pPr marL="0" indent="0">
                  <a:buNone/>
                </a:pPr>
                <a:r>
                  <a:rPr lang="en-GB" dirty="0"/>
                  <a:t>After the exploration phase, it is then able to identify the best machine immediately and play it with the remaining coins.</a:t>
                </a:r>
              </a:p>
              <a:p>
                <a:pPr marL="0" indent="0">
                  <a:buNone/>
                </a:pPr>
                <a:r>
                  <a:rPr lang="en-GB" b="1" dirty="0"/>
                  <a:t>Ultimately, the objective is to explore for a while, and then go into exploitation, eventually matching the performance of the upper bound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F1E1EE0-A3BC-4C03-A9D0-EEF4A82A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4410" r="70064" b="29231"/>
          <a:stretch/>
        </p:blipFill>
        <p:spPr>
          <a:xfrm>
            <a:off x="6361723" y="1662722"/>
            <a:ext cx="5778013" cy="42535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3AF5C-586D-4FAC-8E6B-1D009AA88877}"/>
              </a:ext>
            </a:extLst>
          </p:cNvPr>
          <p:cNvCxnSpPr/>
          <p:nvPr/>
        </p:nvCxnSpPr>
        <p:spPr>
          <a:xfrm>
            <a:off x="7026031" y="3759200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BF1F11-0EB0-4007-8781-98948BA59C99}"/>
              </a:ext>
            </a:extLst>
          </p:cNvPr>
          <p:cNvCxnSpPr>
            <a:cxnSpLocks/>
          </p:cNvCxnSpPr>
          <p:nvPr/>
        </p:nvCxnSpPr>
        <p:spPr>
          <a:xfrm>
            <a:off x="8151446" y="2582984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B2503B-FA54-4692-8C09-CE532FC25513}"/>
              </a:ext>
            </a:extLst>
          </p:cNvPr>
          <p:cNvSpPr txBox="1"/>
          <p:nvPr/>
        </p:nvSpPr>
        <p:spPr>
          <a:xfrm>
            <a:off x="6963507" y="3774832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91F66-EF29-4B63-9960-7ADF344AEA2F}"/>
              </a:ext>
            </a:extLst>
          </p:cNvPr>
          <p:cNvSpPr txBox="1"/>
          <p:nvPr/>
        </p:nvSpPr>
        <p:spPr>
          <a:xfrm>
            <a:off x="9250729" y="2624910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96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6B8A0EB-2D22-48AD-8D01-E0E25955E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during the exploration phase, we keep on using coins on machines, which have shown poor results.</a:t>
            </a:r>
          </a:p>
          <a:p>
            <a:r>
              <a:rPr lang="en-US" dirty="0"/>
              <a:t>It would be preferable to explore, by giving more coins to machines which have shown good results.</a:t>
            </a:r>
          </a:p>
          <a:p>
            <a:r>
              <a:rPr lang="en-US" dirty="0"/>
              <a:t>Dropping machines, which feel bad, therefore not wasting any more coins on them.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8F1E88-10B2-42E9-B22E-FB9B0B2B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30564" r="69872" b="22667"/>
          <a:stretch/>
        </p:blipFill>
        <p:spPr>
          <a:xfrm>
            <a:off x="6361723" y="2008553"/>
            <a:ext cx="5711675" cy="42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212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≤10000.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Note: </a:t>
                </a:r>
                <a:r>
                  <a:rPr lang="en-GB" dirty="0"/>
                  <a:t>if we have never player the machine before, initialize it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, which is the same value as the deterministic machine.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682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≤10000.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6186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9C7AA-9FA5-431D-8E18-3FB1FC1BB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36718" r="70064" b="18154"/>
          <a:stretch/>
        </p:blipFill>
        <p:spPr>
          <a:xfrm>
            <a:off x="6307015" y="1766276"/>
            <a:ext cx="5696780" cy="4149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573CB-F482-4B67-80FC-192BAD5F3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5" t="30564" r="69872" b="22667"/>
          <a:stretch/>
        </p:blipFill>
        <p:spPr>
          <a:xfrm>
            <a:off x="312615" y="1650668"/>
            <a:ext cx="5845908" cy="4327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/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</a:t>
                </a: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blipFill>
                <a:blip r:embed="rId4"/>
                <a:stretch>
                  <a:fillRect t="-11765" r="-756" b="-34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/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sz="2800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sz="2800" b="1" dirty="0">
                    <a:solidFill>
                      <a:srgbClr val="00B050"/>
                    </a:solidFill>
                  </a:rPr>
                  <a:t> exploration</a:t>
                </a:r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blipFill>
                <a:blip r:embed="rId5"/>
                <a:stretch>
                  <a:fillRect l="-3144" t="-6410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3951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/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</a:t>
                </a: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blipFill>
                <a:blip r:embed="rId2"/>
                <a:stretch>
                  <a:fillRect t="-11765" r="-756" b="-34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/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sz="2800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sz="2800" b="1" dirty="0">
                    <a:solidFill>
                      <a:srgbClr val="00B050"/>
                    </a:solidFill>
                  </a:rPr>
                  <a:t> exploration</a:t>
                </a:r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blipFill>
                <a:blip r:embed="rId3"/>
                <a:stretch>
                  <a:fillRect l="-3144" t="-6410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C72FB40-1F06-475B-9D9B-5D3C8A4ED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6" t="24410" r="70064" b="29231"/>
          <a:stretch/>
        </p:blipFill>
        <p:spPr>
          <a:xfrm>
            <a:off x="257908" y="1707661"/>
            <a:ext cx="5778013" cy="42535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66C639-DA17-45B2-93ED-9FC6E9575E9E}"/>
              </a:ext>
            </a:extLst>
          </p:cNvPr>
          <p:cNvCxnSpPr/>
          <p:nvPr/>
        </p:nvCxnSpPr>
        <p:spPr>
          <a:xfrm>
            <a:off x="922216" y="3804139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0DBC36-4585-4643-B219-7D926BC89866}"/>
              </a:ext>
            </a:extLst>
          </p:cNvPr>
          <p:cNvCxnSpPr>
            <a:cxnSpLocks/>
          </p:cNvCxnSpPr>
          <p:nvPr/>
        </p:nvCxnSpPr>
        <p:spPr>
          <a:xfrm>
            <a:off x="2047631" y="2627923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E77676-B1A6-46DA-91E2-F82BA3E7EDCC}"/>
              </a:ext>
            </a:extLst>
          </p:cNvPr>
          <p:cNvSpPr txBox="1"/>
          <p:nvPr/>
        </p:nvSpPr>
        <p:spPr>
          <a:xfrm>
            <a:off x="859692" y="3819771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7C9F2-F48A-4676-8205-0D71CEDFA418}"/>
              </a:ext>
            </a:extLst>
          </p:cNvPr>
          <p:cNvSpPr txBox="1"/>
          <p:nvPr/>
        </p:nvSpPr>
        <p:spPr>
          <a:xfrm>
            <a:off x="3146914" y="2669849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EAA2-1B65-4F08-A8B0-DF73C75EC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21" t="44308" r="70128" b="9948"/>
          <a:stretch/>
        </p:blipFill>
        <p:spPr>
          <a:xfrm>
            <a:off x="6257437" y="1690688"/>
            <a:ext cx="5760671" cy="42119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CE1761-4E12-4529-8187-1E7B38F92AE6}"/>
              </a:ext>
            </a:extLst>
          </p:cNvPr>
          <p:cNvCxnSpPr/>
          <p:nvPr/>
        </p:nvCxnSpPr>
        <p:spPr>
          <a:xfrm>
            <a:off x="6953742" y="2891710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CD6F8F-DBEB-40E8-B0F9-57265ABB2C5D}"/>
              </a:ext>
            </a:extLst>
          </p:cNvPr>
          <p:cNvCxnSpPr>
            <a:cxnSpLocks/>
          </p:cNvCxnSpPr>
          <p:nvPr/>
        </p:nvCxnSpPr>
        <p:spPr>
          <a:xfrm>
            <a:off x="8110418" y="2610339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655E4F-BDEA-48D8-8D40-4E9CF3A884EA}"/>
              </a:ext>
            </a:extLst>
          </p:cNvPr>
          <p:cNvSpPr txBox="1"/>
          <p:nvPr/>
        </p:nvSpPr>
        <p:spPr>
          <a:xfrm>
            <a:off x="6891218" y="2907342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34A34-16FF-44BE-A52A-2966B2205FDF}"/>
              </a:ext>
            </a:extLst>
          </p:cNvPr>
          <p:cNvSpPr txBox="1"/>
          <p:nvPr/>
        </p:nvSpPr>
        <p:spPr>
          <a:xfrm>
            <a:off x="9209701" y="2652265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7493B7-5969-45FA-93F3-916119831F69}"/>
              </a:ext>
            </a:extLst>
          </p:cNvPr>
          <p:cNvCxnSpPr>
            <a:cxnSpLocks/>
          </p:cNvCxnSpPr>
          <p:nvPr/>
        </p:nvCxnSpPr>
        <p:spPr>
          <a:xfrm flipV="1">
            <a:off x="1074616" y="2375877"/>
            <a:ext cx="0" cy="797169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A19A2-ACB2-4E2B-8742-47F832D1C9A0}"/>
              </a:ext>
            </a:extLst>
          </p:cNvPr>
          <p:cNvCxnSpPr>
            <a:cxnSpLocks/>
          </p:cNvCxnSpPr>
          <p:nvPr/>
        </p:nvCxnSpPr>
        <p:spPr>
          <a:xfrm flipV="1">
            <a:off x="6961558" y="2306435"/>
            <a:ext cx="0" cy="36341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803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regret and “cost of knowledge”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862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Unfortunately, we will always be wasting coins to understand that some machines are bad and should not be played.</a:t>
            </a:r>
          </a:p>
          <a:p>
            <a:pPr marL="0" indent="0">
              <a:buNone/>
            </a:pPr>
            <a:r>
              <a:rPr lang="en-US" dirty="0"/>
              <a:t>We define 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, as the </a:t>
            </a:r>
            <a:r>
              <a:rPr lang="en-US" b="1" dirty="0"/>
              <a:t>quantity of candies we have missed</a:t>
            </a:r>
            <a:r>
              <a:rPr lang="en-US" dirty="0"/>
              <a:t>, because we have not played the best machine, but another one.</a:t>
            </a:r>
          </a:p>
          <a:p>
            <a:pPr marL="0" indent="0">
              <a:buNone/>
            </a:pPr>
            <a:r>
              <a:rPr lang="en-US" dirty="0"/>
              <a:t>It is the </a:t>
            </a:r>
            <a:r>
              <a:rPr lang="en-US" b="1" dirty="0"/>
              <a:t>performance difference between a given strategy and the perfect knowledge one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23" y="2770625"/>
            <a:ext cx="5009588" cy="2481312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164547" y="5371749"/>
            <a:ext cx="899017" cy="2865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9151831" y="3579446"/>
            <a:ext cx="985744" cy="17935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B8BEF0-93D5-46E1-81AD-D3CD2C5A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5820695"/>
            <a:ext cx="589582" cy="5469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417A41-42CB-4DD9-A76B-5DB32F8AC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48" y="5973095"/>
            <a:ext cx="589582" cy="5469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EA07DC-C5EB-434F-A748-733A6C5C0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248" y="6125495"/>
            <a:ext cx="589582" cy="546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EB80E7-77D4-47C3-8DAE-11309877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6191686"/>
            <a:ext cx="589582" cy="5469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9655E6-C0DF-4C5E-87DE-94A3453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186" y="5711456"/>
            <a:ext cx="589582" cy="5469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EF6A48-1923-473D-96BF-B4E584D8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67" y="6325142"/>
            <a:ext cx="589582" cy="5469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A1539D-C79C-444E-8A3A-9F21BBC8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32" y="5907561"/>
            <a:ext cx="589582" cy="5469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4ABAC-E367-47C1-9D30-704ABF6F6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016" y="6258352"/>
            <a:ext cx="589582" cy="589582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EFCFD8-0807-FD96-E684-9B2C42DF7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0265530" y="5396496"/>
            <a:ext cx="899017" cy="26586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4B8DC-DF61-AD7D-4721-0C30455A7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195194" y="5429873"/>
            <a:ext cx="899017" cy="286587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8D4759-9521-92F2-6A5F-BAB855BE6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095680" y="5313439"/>
            <a:ext cx="899017" cy="2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37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regret and “cost of knowledge”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57195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“cost of knowledge”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 is the amount of candies we have to </a:t>
            </a:r>
            <a:r>
              <a:rPr lang="en-US" b="1" dirty="0"/>
              <a:t>waste to obtain information</a:t>
            </a:r>
            <a:r>
              <a:rPr lang="en-US" dirty="0"/>
              <a:t> about the hidden probabilities of the machines.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we want to find the strategy, which minimizes 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 cannot be zero, and </a:t>
            </a:r>
            <a:r>
              <a:rPr lang="en-US" b="1" dirty="0"/>
              <a:t>its minimal value</a:t>
            </a:r>
            <a:r>
              <a:rPr lang="en-US" dirty="0"/>
              <a:t> is the </a:t>
            </a:r>
            <a:r>
              <a:rPr lang="en-US" b="1" dirty="0">
                <a:solidFill>
                  <a:srgbClr val="00B050"/>
                </a:solidFill>
              </a:rPr>
              <a:t>“cost of knowledge”</a:t>
            </a:r>
            <a:r>
              <a:rPr lang="en-US" dirty="0"/>
              <a:t>, what one must pay to acquire the missing knowledge.</a:t>
            </a:r>
          </a:p>
          <a:p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4B5B58-5476-D745-62E4-E5ADBD4EA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23" y="2770625"/>
            <a:ext cx="5009588" cy="248131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E92CB9-9A6A-164B-A76D-FE2A00FB9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164547" y="5371749"/>
            <a:ext cx="899017" cy="2865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BB0BEA-51B4-303F-7AC3-53240A235EED}"/>
              </a:ext>
            </a:extLst>
          </p:cNvPr>
          <p:cNvSpPr/>
          <p:nvPr/>
        </p:nvSpPr>
        <p:spPr>
          <a:xfrm>
            <a:off x="9151831" y="3579446"/>
            <a:ext cx="985744" cy="17935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81FA17-A7F6-0F2A-EE34-4E3297493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5820695"/>
            <a:ext cx="589582" cy="54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AE6743-31D1-31A3-9B04-A032DDCCE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48" y="5973095"/>
            <a:ext cx="589582" cy="5469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3880DE-2541-59E5-BACB-83C55B6B5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248" y="6125495"/>
            <a:ext cx="589582" cy="546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BBB6BA-414C-A2C4-090F-39C17B88F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6191686"/>
            <a:ext cx="589582" cy="546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E1E5D4-CE06-54EA-DDB9-133FA077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186" y="5711456"/>
            <a:ext cx="589582" cy="546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FB5CA3-629F-58DE-0CC4-9D308B10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67" y="6325142"/>
            <a:ext cx="589582" cy="546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E5CF034-DEDD-A0B6-E034-1C5C2A66B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32" y="5907561"/>
            <a:ext cx="589582" cy="5469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54B1420-D365-E894-E530-BB32B1CDD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016" y="6258352"/>
            <a:ext cx="589582" cy="589582"/>
          </a:xfrm>
          <a:prstGeom prst="rect">
            <a:avLst/>
          </a:prstGeom>
        </p:spPr>
      </p:pic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6E6FE2-055D-DFDA-25C5-8E511059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0265530" y="5396496"/>
            <a:ext cx="899017" cy="265865"/>
          </a:xfrm>
          <a:prstGeom prst="rect">
            <a:avLst/>
          </a:prstGeom>
        </p:spPr>
      </p:pic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A32756-D3BC-104F-2D4D-CE68EEF36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195194" y="5429873"/>
            <a:ext cx="899017" cy="286587"/>
          </a:xfrm>
          <a:prstGeom prst="rect">
            <a:avLst/>
          </a:prstGeom>
        </p:spPr>
      </p:pic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5AE7B8-0A67-F67D-91B2-7D95C564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095680" y="5313439"/>
            <a:ext cx="899017" cy="2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23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E04CA-E3BE-40F9-90EB-F99728A9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E0A6-267B-40F2-8AE7-6E54A729A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Our random candy machine problem is a well-known mathematical problem, commonly referred to as the 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4084C-F2AF-4C7A-88D6-C0E53B12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49" y="4895327"/>
            <a:ext cx="2013298" cy="1876703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77CFEF-D8C1-40D6-B90C-2E0120E4D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" y="4978400"/>
            <a:ext cx="3426010" cy="16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17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E04CA-E3BE-40F9-90EB-F99728A9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E0A6-267B-40F2-8AE7-6E54A729A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Our random candy machine problem is a well-known mathematical problem, commonly referred to as the 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dirty="0"/>
              <a:t>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E0387E-5DB3-4002-BB89-5C804D2EB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 consists of is a problem in which a fixed limited set of resources must be allocated between alternative choices in a way that maximizes their expected gain.</a:t>
            </a:r>
          </a:p>
          <a:p>
            <a:r>
              <a:rPr lang="en-US" dirty="0"/>
              <a:t>Each choice's properties are only partially known at the time of allocation, and may become better understood as time passes or by allocating resources to each possible choice.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A2A44-FD0D-4204-A199-CFE183A6F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49" y="4895327"/>
            <a:ext cx="2013298" cy="18767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D8785E-5989-47F6-B546-DE9AE7644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" y="4978400"/>
            <a:ext cx="3426010" cy="16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9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three parts.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feedback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C72F4C-9C68-4868-BBC9-B57C31845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715850"/>
              </p:ext>
            </p:extLst>
          </p:nvPr>
        </p:nvGraphicFramePr>
        <p:xfrm>
          <a:off x="6096001" y="1766277"/>
          <a:ext cx="6096000" cy="452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063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3795-5CD1-401D-AB1F-825B7F1A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D13C2A0-C1E7-468D-8A09-660387F93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Some advanced questions</a:t>
                </a:r>
              </a:p>
              <a:p>
                <a:r>
                  <a:rPr lang="en-US" b="1" dirty="0"/>
                  <a:t>How to decide of the value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, in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-first strategies?</a:t>
                </a:r>
              </a:p>
              <a:p>
                <a:pPr marL="0" indent="0">
                  <a:buNone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is large, waste of coins, high regret during exploration phase.</a:t>
                </a:r>
              </a:p>
              <a:p>
                <a:pPr marL="0" indent="0">
                  <a:buNone/>
                </a:pPr>
                <a:r>
                  <a:rPr lang="en-GB" dirty="0"/>
                  <a:t>If too low, risk of missing the “best” machine, and regret will build up during exploitation phase.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D13C2A0-C1E7-468D-8A09-660387F93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55D0114-B0C3-4D5F-AF3C-1FB7BE5A4F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674014"/>
              </p:ext>
            </p:extLst>
          </p:nvPr>
        </p:nvGraphicFramePr>
        <p:xfrm>
          <a:off x="3332054" y="4708418"/>
          <a:ext cx="5158803" cy="1963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557272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3795-5CD1-401D-AB1F-825B7F1A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13C2A0-C1E7-468D-8A09-660387F9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Some advanced questions</a:t>
            </a:r>
          </a:p>
          <a:p>
            <a:r>
              <a:rPr lang="en-US" b="1" dirty="0"/>
              <a:t>Should the exploration phase duration be decided beforehand or on-the-fly, based on what is seen during the exploration?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If we manage to identify the “best” machine early, no point in exploring machines anymore, we should transition immediately into exploitation.</a:t>
            </a:r>
          </a:p>
          <a:p>
            <a:pPr marL="0" indent="0">
              <a:buNone/>
            </a:pPr>
            <a:r>
              <a:rPr lang="en-GB" dirty="0"/>
              <a:t>If we realize we are not confident about the “best” machine to use at the end of the fixed exploration phase, maybe better to do another round of exploration?</a:t>
            </a:r>
          </a:p>
          <a:p>
            <a:pPr marL="0" indent="0">
              <a:buNone/>
            </a:pPr>
            <a:r>
              <a:rPr lang="en-GB" b="1" dirty="0"/>
              <a:t>Or even better, smoothly transition between exploration and exploitation.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9288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coin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Exploration: </a:t>
                </a:r>
                <a:r>
                  <a:rPr lang="en-US" dirty="0"/>
                  <a:t>choose action among</a:t>
                </a:r>
                <a:r>
                  <a:rPr lang="en-GB" dirty="0"/>
                  <a:t>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 over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606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coin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use coin on the machine with the current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6948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coin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Decay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 over time: </a:t>
                </a:r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starts with 1, and progressively decays over time, progressively becoming 0.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36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#4)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dirty="0"/>
                  <a:t>, we do not use the estimates of the expectation of the machine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009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#4)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dirty="0"/>
                  <a:t>, we do not use the estimates of the expectation of the machine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Instead, we choose the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with the highest upper bound for the confidence interval of the statistical evaluation for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 parameter defining the amount of exploration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GB" dirty="0"/>
                  <a:t> the amount of time we have played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before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16" b="-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17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8372-7ACF-453A-AA54-69235F11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Non-stationarity in problems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0E2F-90CC-466C-B4F2-51AAEBE84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So far, we have assumed that all parameters, describing the system (e.g. the hidden probabilities of machines) were </a:t>
            </a:r>
            <a:r>
              <a:rPr lang="en-US" b="1" dirty="0"/>
              <a:t>stationary</a:t>
            </a:r>
            <a:r>
              <a:rPr lang="en-US" dirty="0"/>
              <a:t>. This means that they do not change over time.</a:t>
            </a:r>
          </a:p>
          <a:p>
            <a:r>
              <a:rPr lang="en-US" dirty="0"/>
              <a:t>But… What if they did?</a:t>
            </a:r>
          </a:p>
          <a:p>
            <a:r>
              <a:rPr lang="en-US" b="1" dirty="0"/>
              <a:t>Example: </a:t>
            </a:r>
            <a:r>
              <a:rPr lang="en-US" dirty="0"/>
              <a:t>machines increase their win probability when you lose and vice-versa.</a:t>
            </a:r>
          </a:p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6AF7C4-E739-4B5F-AF1E-067FBC8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96" y="1690688"/>
            <a:ext cx="5421549" cy="3052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C6A09-81AD-4D39-83EC-14A555FE3693}"/>
              </a:ext>
            </a:extLst>
          </p:cNvPr>
          <p:cNvSpPr txBox="1"/>
          <p:nvPr/>
        </p:nvSpPr>
        <p:spPr>
          <a:xfrm>
            <a:off x="6691763" y="4823288"/>
            <a:ext cx="51594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Would then have to learn the dynamics of the probabilities (how they vary) on top of everything else!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285794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8372-7ACF-453A-AA54-69235F11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Non-stationarity in problems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0E2F-90CC-466C-B4F2-51AAEBE84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So far, we have assumed that all parameters, describing the system (e.g. the hidden probabilities of machines) were </a:t>
            </a:r>
            <a:r>
              <a:rPr lang="en-US" b="1" dirty="0"/>
              <a:t>stationary</a:t>
            </a:r>
            <a:r>
              <a:rPr lang="en-US" dirty="0"/>
              <a:t>. This means that they do not change over time.</a:t>
            </a:r>
          </a:p>
          <a:p>
            <a:r>
              <a:rPr lang="en-US" dirty="0"/>
              <a:t>But… What if they did?</a:t>
            </a:r>
          </a:p>
          <a:p>
            <a:r>
              <a:rPr lang="en-US" b="1" dirty="0"/>
              <a:t>Example: </a:t>
            </a:r>
            <a:r>
              <a:rPr lang="en-US" dirty="0"/>
              <a:t>machines increase their win probability when you lose and vice-versa.</a:t>
            </a:r>
          </a:p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6AF7C4-E739-4B5F-AF1E-067FBC8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96" y="1690688"/>
            <a:ext cx="5421549" cy="3052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C6A09-81AD-4D39-83EC-14A555FE3693}"/>
              </a:ext>
            </a:extLst>
          </p:cNvPr>
          <p:cNvSpPr txBox="1"/>
          <p:nvPr/>
        </p:nvSpPr>
        <p:spPr>
          <a:xfrm>
            <a:off x="6691763" y="4823288"/>
            <a:ext cx="51594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Would then have to learn the dynamics of the probabilities (how they vary) on top of everything else!</a:t>
            </a:r>
            <a:endParaRPr lang="en-GB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D2CCF-649B-482C-8742-17BAD527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83" y="613969"/>
            <a:ext cx="8840434" cy="5630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A1D07E-9499-4FBD-B93F-C22153D01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112" y="3016251"/>
            <a:ext cx="5159414" cy="36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871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Reinforcement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key ideas behind reinforcement learning and its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exploration vs. exploitation tradeoff?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train an RL agent by exploring, then progressively exploiting?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some advanced strategies in multi-arm bandit problems?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 and V functions for a RL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Q-learning and how can it be implemented in RL problems?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01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three parts.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feedback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706305-3D72-4D9F-8640-3D6D1D047D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5334077"/>
              </p:ext>
            </p:extLst>
          </p:nvPr>
        </p:nvGraphicFramePr>
        <p:xfrm>
          <a:off x="6096001" y="1766277"/>
          <a:ext cx="6096000" cy="452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6366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TheBibleOfRL</a:t>
            </a:r>
            <a:r>
              <a:rPr lang="en-US" dirty="0"/>
              <a:t>] R.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Sutton</a:t>
            </a:r>
            <a:r>
              <a:rPr lang="en-US" dirty="0"/>
              <a:t> et al., “Reinforcement learning: An Introduction, 2nd edition”, 2018.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three parts.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8415569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8415569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9658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policy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We call </a:t>
                </a:r>
                <a:r>
                  <a:rPr lang="en-US" b="1" dirty="0">
                    <a:solidFill>
                      <a:srgbClr val="00B050"/>
                    </a:solidFill>
                  </a:rPr>
                  <a:t>policy</a:t>
                </a:r>
                <a:r>
                  <a:rPr lang="en-US" dirty="0"/>
                  <a:t>, the function, which returns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 among the set of possible actions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to be taken in any given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 It is often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When training an AI, with RL, the objective is define the </a:t>
                </a:r>
                <a:r>
                  <a:rPr lang="en-GB" b="1" dirty="0"/>
                  <a:t>best policy</a:t>
                </a:r>
                <a:r>
                  <a:rPr lang="en-GB" dirty="0"/>
                  <a:t>, so that the AI knows the best course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in response for any possible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0018681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0018681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3793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5093</TotalTime>
  <Words>4749</Words>
  <Application>Microsoft Office PowerPoint</Application>
  <PresentationFormat>Widescreen</PresentationFormat>
  <Paragraphs>435</Paragraphs>
  <Slides>70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50.039 Theory and Practice of Deep Learning W11-S1 Introduction to Reinforcement Learning</vt:lpstr>
      <vt:lpstr>About this week (Week 11)</vt:lpstr>
      <vt:lpstr>Reinforcement Learning, a definition</vt:lpstr>
      <vt:lpstr>Reinforcement Learning, a definition</vt:lpstr>
      <vt:lpstr>Reinforcement Learning, a definition</vt:lpstr>
      <vt:lpstr>A typical RL problem</vt:lpstr>
      <vt:lpstr>A typical RL problem</vt:lpstr>
      <vt:lpstr>A typical RL problem</vt:lpstr>
      <vt:lpstr>A typical RL problem</vt:lpstr>
      <vt:lpstr>A typical RL problem</vt:lpstr>
      <vt:lpstr>A typical RL problem</vt:lpstr>
      <vt:lpstr>A typical RL problem</vt:lpstr>
      <vt:lpstr>A first toy problem</vt:lpstr>
      <vt:lpstr>Candy Machines are deterministic</vt:lpstr>
      <vt:lpstr>What if machines were random?</vt:lpstr>
      <vt:lpstr>A simple problem?</vt:lpstr>
      <vt:lpstr>A simple problem?</vt:lpstr>
      <vt:lpstr>Reusing the RL formalism</vt:lpstr>
      <vt:lpstr>Reusing the RL formalism</vt:lpstr>
      <vt:lpstr>Reusing the RL formalism</vt:lpstr>
      <vt:lpstr>Reusing the RL formalism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Reusing the RL formalism</vt:lpstr>
      <vt:lpstr>Reusing the RL formalism</vt:lpstr>
      <vt:lpstr>Reusing the RL formalism</vt:lpstr>
      <vt:lpstr>Reusing the RL formalism</vt:lpstr>
      <vt:lpstr>Reusing the RL formalism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#2)</vt:lpstr>
      <vt:lpstr>Exploring and exploiting (strategy #2)</vt:lpstr>
      <vt:lpstr>Exploring and exploiting (strategy #2)</vt:lpstr>
      <vt:lpstr>Exploring and exploiting (strategy #2)</vt:lpstr>
      <vt:lpstr>On regret and “cost of knowledge”</vt:lpstr>
      <vt:lpstr>On regret and “cost of knowledge”</vt:lpstr>
      <vt:lpstr>Some more advanced concepts and strategies</vt:lpstr>
      <vt:lpstr>Some more advanced concepts and strategies</vt:lpstr>
      <vt:lpstr>Some more advanced concepts and strategies</vt:lpstr>
      <vt:lpstr>Some more advanced concepts and strategies</vt:lpstr>
      <vt:lpstr>Exploring and exploiting (strategy #3)</vt:lpstr>
      <vt:lpstr>Exploring and exploiting (strategy #3)</vt:lpstr>
      <vt:lpstr>Exploring and exploiting (strategy #3)</vt:lpstr>
      <vt:lpstr>Exploring and exploiting (strategy #4)</vt:lpstr>
      <vt:lpstr>Exploring and exploiting (strategy #4)</vt:lpstr>
      <vt:lpstr>Non-stationarity in problems</vt:lpstr>
      <vt:lpstr>Non-stationarity in problems</vt:lpstr>
      <vt:lpstr>Conclusion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257</cp:revision>
  <dcterms:created xsi:type="dcterms:W3CDTF">2021-03-10T09:35:15Z</dcterms:created>
  <dcterms:modified xsi:type="dcterms:W3CDTF">2023-02-26T10:52:29Z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2023-02-26T10:52:01Z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5c77435c-b806-4488-b6a4-750254411355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